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4"/>
  </p:sldMasterIdLst>
  <p:notesMasterIdLst>
    <p:notesMasterId r:id="rId40"/>
  </p:notesMasterIdLst>
  <p:handoutMasterIdLst>
    <p:handoutMasterId r:id="rId41"/>
  </p:handoutMasterIdLst>
  <p:sldIdLst>
    <p:sldId id="257" r:id="rId5"/>
    <p:sldId id="258" r:id="rId6"/>
    <p:sldId id="262" r:id="rId7"/>
    <p:sldId id="281" r:id="rId8"/>
    <p:sldId id="283" r:id="rId9"/>
    <p:sldId id="266" r:id="rId10"/>
    <p:sldId id="269" r:id="rId11"/>
    <p:sldId id="267" r:id="rId12"/>
    <p:sldId id="284" r:id="rId13"/>
    <p:sldId id="268" r:id="rId14"/>
    <p:sldId id="265" r:id="rId15"/>
    <p:sldId id="270" r:id="rId16"/>
    <p:sldId id="271" r:id="rId17"/>
    <p:sldId id="285" r:id="rId18"/>
    <p:sldId id="264" r:id="rId19"/>
    <p:sldId id="272" r:id="rId20"/>
    <p:sldId id="286" r:id="rId21"/>
    <p:sldId id="276" r:id="rId22"/>
    <p:sldId id="278" r:id="rId23"/>
    <p:sldId id="277" r:id="rId24"/>
    <p:sldId id="287" r:id="rId25"/>
    <p:sldId id="274" r:id="rId26"/>
    <p:sldId id="273" r:id="rId27"/>
    <p:sldId id="275" r:id="rId28"/>
    <p:sldId id="279" r:id="rId29"/>
    <p:sldId id="288" r:id="rId30"/>
    <p:sldId id="289" r:id="rId31"/>
    <p:sldId id="290" r:id="rId32"/>
    <p:sldId id="292" r:id="rId33"/>
    <p:sldId id="291" r:id="rId34"/>
    <p:sldId id="294" r:id="rId35"/>
    <p:sldId id="293" r:id="rId36"/>
    <p:sldId id="280" r:id="rId37"/>
    <p:sldId id="263" r:id="rId38"/>
    <p:sldId id="282"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2496" userDrawn="1">
          <p15:clr>
            <a:srgbClr val="A4A3A4"/>
          </p15:clr>
        </p15:guide>
        <p15:guide id="3" orient="horz" pos="2880" userDrawn="1">
          <p15:clr>
            <a:srgbClr val="A4A3A4"/>
          </p15:clr>
        </p15:guide>
        <p15:guide id="4" orient="horz" pos="1056" userDrawn="1">
          <p15:clr>
            <a:srgbClr val="A4A3A4"/>
          </p15:clr>
        </p15:guide>
        <p15:guide id="5" orient="horz" pos="3888" userDrawn="1">
          <p15:clr>
            <a:srgbClr val="A4A3A4"/>
          </p15:clr>
        </p15:guide>
        <p15:guide id="6" orient="horz" pos="240" userDrawn="1">
          <p15:clr>
            <a:srgbClr val="A4A3A4"/>
          </p15:clr>
        </p15:guide>
        <p15:guide id="7" pos="3840" userDrawn="1">
          <p15:clr>
            <a:srgbClr val="A4A3A4"/>
          </p15:clr>
        </p15:guide>
        <p15:guide id="8" pos="527" userDrawn="1">
          <p15:clr>
            <a:srgbClr val="A4A3A4"/>
          </p15:clr>
        </p15:guide>
        <p15:guide id="9" pos="815" userDrawn="1">
          <p15:clr>
            <a:srgbClr val="A4A3A4"/>
          </p15:clr>
        </p15:guide>
        <p15:guide id="10" pos="6865" userDrawn="1">
          <p15:clr>
            <a:srgbClr val="A4A3A4"/>
          </p15:clr>
        </p15:guide>
        <p15:guide id="11" pos="6145" userDrawn="1">
          <p15:clr>
            <a:srgbClr val="A4A3A4"/>
          </p15:clr>
        </p15:guide>
        <p15:guide id="12" pos="47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48" autoAdjust="0"/>
    <p:restoredTop sz="96201" autoAdjust="0"/>
  </p:normalViewPr>
  <p:slideViewPr>
    <p:cSldViewPr>
      <p:cViewPr varScale="1">
        <p:scale>
          <a:sx n="55" d="100"/>
          <a:sy n="55" d="100"/>
        </p:scale>
        <p:origin x="912" y="32"/>
      </p:cViewPr>
      <p:guideLst>
        <p:guide orient="horz" pos="2160"/>
        <p:guide orient="horz" pos="2496"/>
        <p:guide orient="horz" pos="2880"/>
        <p:guide orient="horz" pos="1056"/>
        <p:guide orient="horz" pos="3888"/>
        <p:guide orient="horz" pos="240"/>
        <p:guide pos="3840"/>
        <p:guide pos="527"/>
        <p:guide pos="815"/>
        <p:guide pos="6865"/>
        <p:guide pos="6145"/>
        <p:guide pos="4704"/>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9" d="100"/>
          <a:sy n="59" d="100"/>
        </p:scale>
        <p:origin x="322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0EF741-0FCC-4F2E-88FA-03EAFDB6BA1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7D4D4E2-F0C8-4D41-B1FD-14982916A662}">
      <dgm:prSet/>
      <dgm:spPr/>
      <dgm:t>
        <a:bodyPr/>
        <a:lstStyle/>
        <a:p>
          <a:r>
            <a:rPr lang="en-US" dirty="0"/>
            <a:t>How did I get here? </a:t>
          </a:r>
        </a:p>
      </dgm:t>
    </dgm:pt>
    <dgm:pt modelId="{5E6A1E3C-3408-487B-89FF-EBF1CDF82865}" type="parTrans" cxnId="{DF9783D7-8B5A-4732-879F-3512ACB72226}">
      <dgm:prSet/>
      <dgm:spPr/>
      <dgm:t>
        <a:bodyPr/>
        <a:lstStyle/>
        <a:p>
          <a:endParaRPr lang="en-US"/>
        </a:p>
      </dgm:t>
    </dgm:pt>
    <dgm:pt modelId="{2619A705-0137-45E0-9AD4-9F339D64CEB4}" type="sibTrans" cxnId="{DF9783D7-8B5A-4732-879F-3512ACB72226}">
      <dgm:prSet/>
      <dgm:spPr/>
      <dgm:t>
        <a:bodyPr/>
        <a:lstStyle/>
        <a:p>
          <a:endParaRPr lang="en-US"/>
        </a:p>
      </dgm:t>
    </dgm:pt>
    <dgm:pt modelId="{4B92CAF6-EFAF-47A2-8B0A-E7F7706F3DFA}">
      <dgm:prSet/>
      <dgm:spPr>
        <a:solidFill>
          <a:schemeClr val="bg1"/>
        </a:solidFill>
      </dgm:spPr>
      <dgm:t>
        <a:bodyPr/>
        <a:lstStyle/>
        <a:p>
          <a:r>
            <a:rPr lang="en-US" dirty="0">
              <a:solidFill>
                <a:schemeClr val="bg1"/>
              </a:solidFill>
            </a:rPr>
            <a:t>Overview of Winemaking Price</a:t>
          </a:r>
        </a:p>
      </dgm:t>
    </dgm:pt>
    <dgm:pt modelId="{63D4D9B6-0841-4789-9CD3-F176FDE93B1D}" type="parTrans" cxnId="{F9C74C4F-5378-4DAF-9093-2742F5962B4E}">
      <dgm:prSet/>
      <dgm:spPr/>
      <dgm:t>
        <a:bodyPr/>
        <a:lstStyle/>
        <a:p>
          <a:endParaRPr lang="en-US"/>
        </a:p>
      </dgm:t>
    </dgm:pt>
    <dgm:pt modelId="{1E86F62B-5BD2-4D08-8057-A6E55F9AB948}" type="sibTrans" cxnId="{F9C74C4F-5378-4DAF-9093-2742F5962B4E}">
      <dgm:prSet/>
      <dgm:spPr/>
      <dgm:t>
        <a:bodyPr/>
        <a:lstStyle/>
        <a:p>
          <a:endParaRPr lang="en-US"/>
        </a:p>
      </dgm:t>
    </dgm:pt>
    <dgm:pt modelId="{CCA6FFA3-CF10-4FEF-8FAF-0742F4480CB8}">
      <dgm:prSet/>
      <dgm:spPr/>
      <dgm:t>
        <a:bodyPr/>
        <a:lstStyle/>
        <a:p>
          <a:r>
            <a:rPr lang="en-US" dirty="0">
              <a:solidFill>
                <a:schemeClr val="bg1"/>
              </a:solidFill>
            </a:rPr>
            <a:t>Common Challenges at Each Phase</a:t>
          </a:r>
        </a:p>
      </dgm:t>
    </dgm:pt>
    <dgm:pt modelId="{463F4DFE-4A94-4F2B-8B42-EC0F4D5722A0}" type="parTrans" cxnId="{5C07582A-C157-457A-95BF-FDCCCA474194}">
      <dgm:prSet/>
      <dgm:spPr/>
      <dgm:t>
        <a:bodyPr/>
        <a:lstStyle/>
        <a:p>
          <a:endParaRPr lang="en-US"/>
        </a:p>
      </dgm:t>
    </dgm:pt>
    <dgm:pt modelId="{CBE34846-6679-4EAC-A5FF-1B63874D9013}" type="sibTrans" cxnId="{5C07582A-C157-457A-95BF-FDCCCA474194}">
      <dgm:prSet/>
      <dgm:spPr/>
      <dgm:t>
        <a:bodyPr/>
        <a:lstStyle/>
        <a:p>
          <a:endParaRPr lang="en-US"/>
        </a:p>
      </dgm:t>
    </dgm:pt>
    <dgm:pt modelId="{1B9F6870-2A0B-48C7-9AEE-4E4108044F7A}">
      <dgm:prSet/>
      <dgm:spPr/>
      <dgm:t>
        <a:bodyPr/>
        <a:lstStyle/>
        <a:p>
          <a:r>
            <a:rPr lang="en-US" dirty="0">
              <a:solidFill>
                <a:schemeClr val="bg1"/>
              </a:solidFill>
            </a:rPr>
            <a:t>Important Considerations.</a:t>
          </a:r>
        </a:p>
      </dgm:t>
    </dgm:pt>
    <dgm:pt modelId="{E115ABB5-BD7A-477C-94E6-DF4D18C8DDC4}" type="parTrans" cxnId="{0F4363E9-32CF-4F1E-8654-FC40316D592A}">
      <dgm:prSet/>
      <dgm:spPr/>
      <dgm:t>
        <a:bodyPr/>
        <a:lstStyle/>
        <a:p>
          <a:endParaRPr lang="en-US"/>
        </a:p>
      </dgm:t>
    </dgm:pt>
    <dgm:pt modelId="{C628F329-FA20-4E4F-9159-E26D7B4BE7BF}" type="sibTrans" cxnId="{0F4363E9-32CF-4F1E-8654-FC40316D592A}">
      <dgm:prSet/>
      <dgm:spPr/>
      <dgm:t>
        <a:bodyPr/>
        <a:lstStyle/>
        <a:p>
          <a:endParaRPr lang="en-US"/>
        </a:p>
      </dgm:t>
    </dgm:pt>
    <dgm:pt modelId="{6281CE4C-6BF1-45B8-B068-EC890F12D98F}">
      <dgm:prSet/>
      <dgm:spPr/>
      <dgm:t>
        <a:bodyPr/>
        <a:lstStyle/>
        <a:p>
          <a:pPr>
            <a:lnSpc>
              <a:spcPct val="100000"/>
            </a:lnSpc>
            <a:spcAft>
              <a:spcPts val="0"/>
            </a:spcAft>
          </a:pPr>
          <a:r>
            <a:rPr lang="en-US" dirty="0"/>
            <a:t>Along the Way…</a:t>
          </a:r>
        </a:p>
      </dgm:t>
    </dgm:pt>
    <dgm:pt modelId="{2671CE46-0392-400F-8BB3-1D357C94BAA5}" type="parTrans" cxnId="{FACE234A-279E-4556-9A7B-5611B8BE2AF2}">
      <dgm:prSet/>
      <dgm:spPr/>
      <dgm:t>
        <a:bodyPr/>
        <a:lstStyle/>
        <a:p>
          <a:endParaRPr lang="en-US"/>
        </a:p>
      </dgm:t>
    </dgm:pt>
    <dgm:pt modelId="{38F8A731-6670-41AA-AF1E-6559A13D7847}" type="sibTrans" cxnId="{FACE234A-279E-4556-9A7B-5611B8BE2AF2}">
      <dgm:prSet/>
      <dgm:spPr/>
      <dgm:t>
        <a:bodyPr/>
        <a:lstStyle/>
        <a:p>
          <a:endParaRPr lang="en-US"/>
        </a:p>
      </dgm:t>
    </dgm:pt>
    <dgm:pt modelId="{03566F16-7078-4387-9418-732EEB2C9260}">
      <dgm:prSet/>
      <dgm:spPr/>
      <dgm:t>
        <a:bodyPr/>
        <a:lstStyle/>
        <a:p>
          <a:r>
            <a:rPr lang="en-US" dirty="0"/>
            <a:t>Things I know Now, That Would Have Been Nice to Know Way Back When…</a:t>
          </a:r>
        </a:p>
      </dgm:t>
    </dgm:pt>
    <dgm:pt modelId="{2A6E3E00-8F07-4846-99AA-1B60F13FD4F8}" type="parTrans" cxnId="{C71237C2-5B62-43F9-BA89-9BED2904830D}">
      <dgm:prSet/>
      <dgm:spPr/>
      <dgm:t>
        <a:bodyPr/>
        <a:lstStyle/>
        <a:p>
          <a:endParaRPr lang="en-US"/>
        </a:p>
      </dgm:t>
    </dgm:pt>
    <dgm:pt modelId="{90F8C875-F169-453D-A373-082B57116ECD}" type="sibTrans" cxnId="{C71237C2-5B62-43F9-BA89-9BED2904830D}">
      <dgm:prSet/>
      <dgm:spPr/>
      <dgm:t>
        <a:bodyPr/>
        <a:lstStyle/>
        <a:p>
          <a:endParaRPr lang="en-US"/>
        </a:p>
      </dgm:t>
    </dgm:pt>
    <dgm:pt modelId="{2012C608-090D-4145-A009-48E3BC983AD1}">
      <dgm:prSet/>
      <dgm:spPr/>
      <dgm:t>
        <a:bodyPr/>
        <a:lstStyle/>
        <a:p>
          <a:r>
            <a:rPr lang="en-US" dirty="0"/>
            <a:t>Blending Art &amp; Science To Create Something Magical That Touches Our Soul</a:t>
          </a:r>
        </a:p>
      </dgm:t>
    </dgm:pt>
    <dgm:pt modelId="{3A6E37AB-04DA-4932-82ED-0FFE8BE85C06}" type="parTrans" cxnId="{09DED2FF-E25F-43A4-804A-5CDF90CEF7B9}">
      <dgm:prSet/>
      <dgm:spPr/>
      <dgm:t>
        <a:bodyPr/>
        <a:lstStyle/>
        <a:p>
          <a:endParaRPr lang="en-US"/>
        </a:p>
      </dgm:t>
    </dgm:pt>
    <dgm:pt modelId="{60171D12-D910-4F64-8FCD-FFD3662D956D}" type="sibTrans" cxnId="{09DED2FF-E25F-43A4-804A-5CDF90CEF7B9}">
      <dgm:prSet/>
      <dgm:spPr/>
      <dgm:t>
        <a:bodyPr/>
        <a:lstStyle/>
        <a:p>
          <a:endParaRPr lang="en-US"/>
        </a:p>
      </dgm:t>
    </dgm:pt>
    <dgm:pt modelId="{851F0D7A-3D33-4E7D-8A1D-B9D961E1E0D1}">
      <dgm:prSet/>
      <dgm:spPr/>
      <dgm:t>
        <a:bodyPr/>
        <a:lstStyle/>
        <a:p>
          <a:r>
            <a:rPr lang="en-US" dirty="0"/>
            <a:t>The Winemaker's Spice Rack &amp; Tool Box –</a:t>
          </a:r>
        </a:p>
        <a:p>
          <a:r>
            <a:rPr lang="en-US" dirty="0"/>
            <a:t> We Are Chefs of the       Ultimate "Slow Food".</a:t>
          </a:r>
        </a:p>
      </dgm:t>
    </dgm:pt>
    <dgm:pt modelId="{3448A28F-D341-4B9E-8CF7-D06EE9AAC362}" type="parTrans" cxnId="{D2E6710E-0FEF-4633-ACA3-CF1544A63305}">
      <dgm:prSet/>
      <dgm:spPr/>
      <dgm:t>
        <a:bodyPr/>
        <a:lstStyle/>
        <a:p>
          <a:endParaRPr lang="en-US"/>
        </a:p>
      </dgm:t>
    </dgm:pt>
    <dgm:pt modelId="{23578D9F-7070-443A-B4BC-AEF03465D50F}" type="sibTrans" cxnId="{D2E6710E-0FEF-4633-ACA3-CF1544A63305}">
      <dgm:prSet/>
      <dgm:spPr/>
      <dgm:t>
        <a:bodyPr/>
        <a:lstStyle/>
        <a:p>
          <a:endParaRPr lang="en-US"/>
        </a:p>
      </dgm:t>
    </dgm:pt>
    <dgm:pt modelId="{9FE7EB48-F107-43AC-B301-76C474616FA4}">
      <dgm:prSet/>
      <dgm:spPr/>
      <dgm:t>
        <a:bodyPr/>
        <a:lstStyle/>
        <a:p>
          <a:r>
            <a:rPr lang="en-US" dirty="0"/>
            <a:t>Q &amp; A</a:t>
          </a:r>
        </a:p>
      </dgm:t>
    </dgm:pt>
    <dgm:pt modelId="{EAB15E4B-27FE-43FD-89A4-594946060B3F}" type="parTrans" cxnId="{A1275FA2-D8C8-4E5B-811D-BD956B0F768C}">
      <dgm:prSet/>
      <dgm:spPr/>
      <dgm:t>
        <a:bodyPr/>
        <a:lstStyle/>
        <a:p>
          <a:endParaRPr lang="en-US"/>
        </a:p>
      </dgm:t>
    </dgm:pt>
    <dgm:pt modelId="{24E2B4B9-1023-49E4-9158-C292F561DFAC}" type="sibTrans" cxnId="{A1275FA2-D8C8-4E5B-811D-BD956B0F768C}">
      <dgm:prSet/>
      <dgm:spPr/>
      <dgm:t>
        <a:bodyPr/>
        <a:lstStyle/>
        <a:p>
          <a:endParaRPr lang="en-US"/>
        </a:p>
      </dgm:t>
    </dgm:pt>
    <dgm:pt modelId="{621069E0-DC5C-40CD-9671-06BEB77EBED3}" type="pres">
      <dgm:prSet presAssocID="{8C0EF741-0FCC-4F2E-88FA-03EAFDB6BA12}" presName="root" presStyleCnt="0">
        <dgm:presLayoutVars>
          <dgm:dir/>
          <dgm:resizeHandles val="exact"/>
        </dgm:presLayoutVars>
      </dgm:prSet>
      <dgm:spPr/>
    </dgm:pt>
    <dgm:pt modelId="{20B61B86-EC00-4623-B185-784D1B0FBF54}" type="pres">
      <dgm:prSet presAssocID="{97D4D4E2-F0C8-4D41-B1FD-14982916A662}" presName="compNode" presStyleCnt="0"/>
      <dgm:spPr/>
    </dgm:pt>
    <dgm:pt modelId="{B45DB115-C165-40F6-B20A-892BA41275DB}" type="pres">
      <dgm:prSet presAssocID="{97D4D4E2-F0C8-4D41-B1FD-14982916A662}" presName="bgRect" presStyleLbl="bgShp" presStyleIdx="0" presStyleCnt="5" custLinFactY="19812" custLinFactNeighborX="2465" custLinFactNeighborY="100000"/>
      <dgm:spPr/>
    </dgm:pt>
    <dgm:pt modelId="{BE7FF5A7-7B21-4DCB-833B-7B7AB3C90114}" type="pres">
      <dgm:prSet presAssocID="{97D4D4E2-F0C8-4D41-B1FD-14982916A662}" presName="iconRect" presStyleLbl="node1" presStyleIdx="0" presStyleCnt="5" custScaleX="260905" custScaleY="281645" custLinFactY="18725" custLinFactNeighborX="68612" custLinFactNeighborY="100000"/>
      <dgm:spPr>
        <a:blipFill>
          <a:blip xmlns:r="http://schemas.openxmlformats.org/officeDocument/2006/relationships" r:embed="rId1"/>
          <a:srcRect/>
          <a:stretch>
            <a:fillRect l="-17000" r="-17000"/>
          </a:stretch>
        </a:blipFill>
        <a:ln>
          <a:noFill/>
        </a:ln>
      </dgm:spPr>
    </dgm:pt>
    <dgm:pt modelId="{D9CEAE76-4028-42BC-B255-E7E64A711725}" type="pres">
      <dgm:prSet presAssocID="{97D4D4E2-F0C8-4D41-B1FD-14982916A662}" presName="spaceRect" presStyleCnt="0"/>
      <dgm:spPr/>
    </dgm:pt>
    <dgm:pt modelId="{37F268BD-E7D0-4DB9-A14A-3762D2B45616}" type="pres">
      <dgm:prSet presAssocID="{97D4D4E2-F0C8-4D41-B1FD-14982916A662}" presName="parTx" presStyleLbl="revTx" presStyleIdx="0" presStyleCnt="7" custScaleX="91825" custLinFactNeighborX="3420" custLinFactNeighborY="61871">
        <dgm:presLayoutVars>
          <dgm:chMax val="0"/>
          <dgm:chPref val="0"/>
        </dgm:presLayoutVars>
      </dgm:prSet>
      <dgm:spPr/>
    </dgm:pt>
    <dgm:pt modelId="{5A8C7E2D-02F1-4A30-BCA5-3461DD7D58B4}" type="pres">
      <dgm:prSet presAssocID="{2619A705-0137-45E0-9AD4-9F339D64CEB4}" presName="sibTrans" presStyleCnt="0"/>
      <dgm:spPr/>
    </dgm:pt>
    <dgm:pt modelId="{D399AB76-56F0-4081-8439-ADC97126287F}" type="pres">
      <dgm:prSet presAssocID="{4B92CAF6-EFAF-47A2-8B0A-E7F7706F3DFA}" presName="compNode" presStyleCnt="0"/>
      <dgm:spPr/>
    </dgm:pt>
    <dgm:pt modelId="{5619042C-8B91-4AAB-A877-BBC7F5CE2707}" type="pres">
      <dgm:prSet presAssocID="{4B92CAF6-EFAF-47A2-8B0A-E7F7706F3DFA}" presName="bgRect" presStyleLbl="bgShp" presStyleIdx="1" presStyleCnt="5" custFlipHor="1" custScaleX="1643" custLinFactNeighborX="22168" custLinFactNeighborY="-51308"/>
      <dgm:spPr/>
    </dgm:pt>
    <dgm:pt modelId="{D93F6106-929A-4AAB-ADB8-6969E244F276}" type="pres">
      <dgm:prSet presAssocID="{4B92CAF6-EFAF-47A2-8B0A-E7F7706F3DFA}" presName="iconRect" presStyleLbl="node1" presStyleIdx="1" presStyleCnt="5" custScaleX="35095" custScaleY="79630" custLinFactNeighborX="13631" custLinFactNeighborY="-3460"/>
      <dgm:spPr>
        <a:solidFill>
          <a:schemeClr val="bg1"/>
        </a:solidFill>
        <a:ln>
          <a:noFill/>
        </a:ln>
      </dgm:spPr>
    </dgm:pt>
    <dgm:pt modelId="{3F21E617-1CE5-4219-9F40-963343988186}" type="pres">
      <dgm:prSet presAssocID="{4B92CAF6-EFAF-47A2-8B0A-E7F7706F3DFA}" presName="spaceRect" presStyleCnt="0"/>
      <dgm:spPr/>
    </dgm:pt>
    <dgm:pt modelId="{4F9AB814-20F4-422A-BF56-9D03D0BFA325}" type="pres">
      <dgm:prSet presAssocID="{4B92CAF6-EFAF-47A2-8B0A-E7F7706F3DFA}" presName="parTx" presStyleLbl="revTx" presStyleIdx="1" presStyleCnt="7" custAng="0" custFlipHor="1" custScaleX="107946" custLinFactNeighborX="39804" custLinFactNeighborY="-7243">
        <dgm:presLayoutVars>
          <dgm:chMax val="0"/>
          <dgm:chPref val="0"/>
        </dgm:presLayoutVars>
      </dgm:prSet>
      <dgm:spPr/>
    </dgm:pt>
    <dgm:pt modelId="{7127015F-41C5-4B6A-A00C-E394B98A9179}" type="pres">
      <dgm:prSet presAssocID="{4B92CAF6-EFAF-47A2-8B0A-E7F7706F3DFA}" presName="desTx" presStyleLbl="revTx" presStyleIdx="2" presStyleCnt="7" custLinFactNeighborX="-99484" custLinFactNeighborY="41113">
        <dgm:presLayoutVars/>
      </dgm:prSet>
      <dgm:spPr/>
    </dgm:pt>
    <dgm:pt modelId="{3184CCB3-348E-460B-99A7-821834E2A3D1}" type="pres">
      <dgm:prSet presAssocID="{1E86F62B-5BD2-4D08-8057-A6E55F9AB948}" presName="sibTrans" presStyleCnt="0"/>
      <dgm:spPr/>
    </dgm:pt>
    <dgm:pt modelId="{AD43D213-41FF-4132-A37B-C0E0E77E7568}" type="pres">
      <dgm:prSet presAssocID="{6281CE4C-6BF1-45B8-B068-EC890F12D98F}" presName="compNode" presStyleCnt="0"/>
      <dgm:spPr/>
    </dgm:pt>
    <dgm:pt modelId="{A0EA3577-4356-4768-9071-FDC615DA60C6}" type="pres">
      <dgm:prSet presAssocID="{6281CE4C-6BF1-45B8-B068-EC890F12D98F}" presName="bgRect" presStyleLbl="bgShp" presStyleIdx="2" presStyleCnt="5" custScaleX="42857" custLinFactNeighborX="15464" custLinFactNeighborY="-6722"/>
      <dgm:spPr/>
    </dgm:pt>
    <dgm:pt modelId="{B4687DE2-59A1-4A61-8660-2C0A0B1AE735}" type="pres">
      <dgm:prSet presAssocID="{6281CE4C-6BF1-45B8-B068-EC890F12D98F}" presName="iconRect" presStyleLbl="node1" presStyleIdx="2" presStyleCnt="5" custScaleX="238881" custScaleY="288437" custLinFactNeighborX="47379" custLinFactNeighborY="-62763"/>
      <dgm:spPr>
        <a:blipFill>
          <a:blip xmlns:r="http://schemas.openxmlformats.org/officeDocument/2006/relationships" r:embed="rId2"/>
          <a:srcRect/>
          <a:stretch>
            <a:fillRect l="-17000" r="-17000"/>
          </a:stretch>
        </a:blipFill>
        <a:ln>
          <a:noFill/>
        </a:ln>
      </dgm:spPr>
    </dgm:pt>
    <dgm:pt modelId="{ACAD40A5-0FF1-4289-8177-C500220B53B3}" type="pres">
      <dgm:prSet presAssocID="{6281CE4C-6BF1-45B8-B068-EC890F12D98F}" presName="spaceRect" presStyleCnt="0"/>
      <dgm:spPr/>
    </dgm:pt>
    <dgm:pt modelId="{7BB63779-E496-484B-8726-19525BDA9A5D}" type="pres">
      <dgm:prSet presAssocID="{6281CE4C-6BF1-45B8-B068-EC890F12D98F}" presName="parTx" presStyleLbl="revTx" presStyleIdx="3" presStyleCnt="7" custLinFactNeighborX="25487" custLinFactNeighborY="-73369">
        <dgm:presLayoutVars>
          <dgm:chMax val="0"/>
          <dgm:chPref val="0"/>
        </dgm:presLayoutVars>
      </dgm:prSet>
      <dgm:spPr/>
    </dgm:pt>
    <dgm:pt modelId="{AC991ED1-74C5-4FD9-9D58-B2A0CC957755}" type="pres">
      <dgm:prSet presAssocID="{6281CE4C-6BF1-45B8-B068-EC890F12D98F}" presName="desTx" presStyleLbl="revTx" presStyleIdx="4" presStyleCnt="7" custLinFactNeighborX="-84738" custLinFactNeighborY="515">
        <dgm:presLayoutVars/>
      </dgm:prSet>
      <dgm:spPr/>
    </dgm:pt>
    <dgm:pt modelId="{39821E0D-06F9-409E-9445-496953E8DEC8}" type="pres">
      <dgm:prSet presAssocID="{38F8A731-6670-41AA-AF1E-6559A13D7847}" presName="sibTrans" presStyleCnt="0"/>
      <dgm:spPr/>
    </dgm:pt>
    <dgm:pt modelId="{9D80872E-19B5-496F-8BCA-49122D667DBD}" type="pres">
      <dgm:prSet presAssocID="{851F0D7A-3D33-4E7D-8A1D-B9D961E1E0D1}" presName="compNode" presStyleCnt="0"/>
      <dgm:spPr/>
    </dgm:pt>
    <dgm:pt modelId="{3517D5C1-D0EA-4966-ACB5-9E167B83F858}" type="pres">
      <dgm:prSet presAssocID="{851F0D7A-3D33-4E7D-8A1D-B9D961E1E0D1}" presName="bgRect" presStyleLbl="bgShp" presStyleIdx="3" presStyleCnt="5" custLinFactNeighborX="6808" custLinFactNeighborY="6243"/>
      <dgm:spPr/>
    </dgm:pt>
    <dgm:pt modelId="{00C60C65-4A84-4A96-A669-B81633C8DE80}" type="pres">
      <dgm:prSet presAssocID="{851F0D7A-3D33-4E7D-8A1D-B9D961E1E0D1}" presName="iconRect" presStyleLbl="node1" presStyleIdx="3" presStyleCnt="5" custScaleX="180626" custScaleY="198106" custLinFactNeighborX="32692" custLinFactNeighborY="-50125"/>
      <dgm:spPr>
        <a:blipFill>
          <a:blip xmlns:r="http://schemas.openxmlformats.org/officeDocument/2006/relationships" r:embed="rId3"/>
          <a:srcRect/>
          <a:stretch>
            <a:fillRect t="-5000" b="-5000"/>
          </a:stretch>
        </a:blipFill>
        <a:ln>
          <a:noFill/>
        </a:ln>
      </dgm:spPr>
    </dgm:pt>
    <dgm:pt modelId="{B78E8CE1-4E3C-432C-9B0A-2D32B93BCD88}" type="pres">
      <dgm:prSet presAssocID="{851F0D7A-3D33-4E7D-8A1D-B9D961E1E0D1}" presName="spaceRect" presStyleCnt="0"/>
      <dgm:spPr/>
    </dgm:pt>
    <dgm:pt modelId="{D8858AF7-A9B8-42B9-BCD9-0822BD7ACF77}" type="pres">
      <dgm:prSet presAssocID="{851F0D7A-3D33-4E7D-8A1D-B9D961E1E0D1}" presName="parTx" presStyleLbl="revTx" presStyleIdx="5" presStyleCnt="7" custScaleX="100000" custLinFactNeighborX="750" custLinFactNeighborY="-22518">
        <dgm:presLayoutVars>
          <dgm:chMax val="0"/>
          <dgm:chPref val="0"/>
        </dgm:presLayoutVars>
      </dgm:prSet>
      <dgm:spPr/>
    </dgm:pt>
    <dgm:pt modelId="{60A1C171-0895-40E2-AA3E-0DE97FBB181A}" type="pres">
      <dgm:prSet presAssocID="{23578D9F-7070-443A-B4BC-AEF03465D50F}" presName="sibTrans" presStyleCnt="0"/>
      <dgm:spPr/>
    </dgm:pt>
    <dgm:pt modelId="{AF2E9CDC-9E48-4493-977C-77F450C666D1}" type="pres">
      <dgm:prSet presAssocID="{9FE7EB48-F107-43AC-B301-76C474616FA4}" presName="compNode" presStyleCnt="0"/>
      <dgm:spPr/>
    </dgm:pt>
    <dgm:pt modelId="{19CCACD1-363F-4B0E-9F96-2FE7D027F664}" type="pres">
      <dgm:prSet presAssocID="{9FE7EB48-F107-43AC-B301-76C474616FA4}" presName="bgRect" presStyleLbl="bgShp" presStyleIdx="4" presStyleCnt="5" custScaleX="33920"/>
      <dgm:spPr/>
    </dgm:pt>
    <dgm:pt modelId="{E6A2E88B-2D0D-4DCA-9D7F-ED08ED096C4C}" type="pres">
      <dgm:prSet presAssocID="{9FE7EB48-F107-43AC-B301-76C474616FA4}" presName="iconRect" presStyleLbl="node1" presStyleIdx="4" presStyleCnt="5" custScaleX="270243" custScaleY="267230" custLinFactNeighborX="66308" custLinFactNeighborY="-523"/>
      <dgm:spPr>
        <a:blipFill>
          <a:blip xmlns:r="http://schemas.openxmlformats.org/officeDocument/2006/relationships" r:embed="rId4"/>
          <a:srcRect/>
          <a:stretch>
            <a:fillRect l="-35000" r="-35000"/>
          </a:stretch>
        </a:blipFill>
        <a:ln>
          <a:noFill/>
        </a:ln>
      </dgm:spPr>
    </dgm:pt>
    <dgm:pt modelId="{C1098FB9-3FC7-454B-BA4C-30813549A0E3}" type="pres">
      <dgm:prSet presAssocID="{9FE7EB48-F107-43AC-B301-76C474616FA4}" presName="spaceRect" presStyleCnt="0"/>
      <dgm:spPr/>
    </dgm:pt>
    <dgm:pt modelId="{7723549C-DB48-4858-9326-D938E8625622}" type="pres">
      <dgm:prSet presAssocID="{9FE7EB48-F107-43AC-B301-76C474616FA4}" presName="parTx" presStyleLbl="revTx" presStyleIdx="6" presStyleCnt="7" custFlipHor="0" custScaleX="20992" custLinFactNeighborX="-30231" custLinFactNeighborY="-3285">
        <dgm:presLayoutVars>
          <dgm:chMax val="0"/>
          <dgm:chPref val="0"/>
        </dgm:presLayoutVars>
      </dgm:prSet>
      <dgm:spPr/>
    </dgm:pt>
  </dgm:ptLst>
  <dgm:cxnLst>
    <dgm:cxn modelId="{141E4103-8919-48D8-8D8D-80A17517EA0B}" type="presOf" srcId="{97D4D4E2-F0C8-4D41-B1FD-14982916A662}" destId="{37F268BD-E7D0-4DB9-A14A-3762D2B45616}" srcOrd="0" destOrd="0" presId="urn:microsoft.com/office/officeart/2018/2/layout/IconVerticalSolidList"/>
    <dgm:cxn modelId="{D2E6710E-0FEF-4633-ACA3-CF1544A63305}" srcId="{8C0EF741-0FCC-4F2E-88FA-03EAFDB6BA12}" destId="{851F0D7A-3D33-4E7D-8A1D-B9D961E1E0D1}" srcOrd="3" destOrd="0" parTransId="{3448A28F-D341-4B9E-8CF7-D06EE9AAC362}" sibTransId="{23578D9F-7070-443A-B4BC-AEF03465D50F}"/>
    <dgm:cxn modelId="{CF51BE11-94F8-405C-944A-F2DA617E9FD7}" type="presOf" srcId="{CCA6FFA3-CF10-4FEF-8FAF-0742F4480CB8}" destId="{7127015F-41C5-4B6A-A00C-E394B98A9179}" srcOrd="0" destOrd="0" presId="urn:microsoft.com/office/officeart/2018/2/layout/IconVerticalSolidList"/>
    <dgm:cxn modelId="{44315F12-1FC7-4CBE-AFF9-DDF55701EE78}" type="presOf" srcId="{8C0EF741-0FCC-4F2E-88FA-03EAFDB6BA12}" destId="{621069E0-DC5C-40CD-9671-06BEB77EBED3}" srcOrd="0" destOrd="0" presId="urn:microsoft.com/office/officeart/2018/2/layout/IconVerticalSolidList"/>
    <dgm:cxn modelId="{3F7B7727-8E1C-43F1-8C24-81657A0110F9}" type="presOf" srcId="{1B9F6870-2A0B-48C7-9AEE-4E4108044F7A}" destId="{7127015F-41C5-4B6A-A00C-E394B98A9179}" srcOrd="0" destOrd="1" presId="urn:microsoft.com/office/officeart/2018/2/layout/IconVerticalSolidList"/>
    <dgm:cxn modelId="{5C07582A-C157-457A-95BF-FDCCCA474194}" srcId="{4B92CAF6-EFAF-47A2-8B0A-E7F7706F3DFA}" destId="{CCA6FFA3-CF10-4FEF-8FAF-0742F4480CB8}" srcOrd="0" destOrd="0" parTransId="{463F4DFE-4A94-4F2B-8B42-EC0F4D5722A0}" sibTransId="{CBE34846-6679-4EAC-A5FF-1B63874D9013}"/>
    <dgm:cxn modelId="{B358475F-7AA4-400A-A420-2E3F35531B29}" type="presOf" srcId="{4B92CAF6-EFAF-47A2-8B0A-E7F7706F3DFA}" destId="{4F9AB814-20F4-422A-BF56-9D03D0BFA325}" srcOrd="0" destOrd="0" presId="urn:microsoft.com/office/officeart/2018/2/layout/IconVerticalSolidList"/>
    <dgm:cxn modelId="{FACE234A-279E-4556-9A7B-5611B8BE2AF2}" srcId="{8C0EF741-0FCC-4F2E-88FA-03EAFDB6BA12}" destId="{6281CE4C-6BF1-45B8-B068-EC890F12D98F}" srcOrd="2" destOrd="0" parTransId="{2671CE46-0392-400F-8BB3-1D357C94BAA5}" sibTransId="{38F8A731-6670-41AA-AF1E-6559A13D7847}"/>
    <dgm:cxn modelId="{F9C74C4F-5378-4DAF-9093-2742F5962B4E}" srcId="{8C0EF741-0FCC-4F2E-88FA-03EAFDB6BA12}" destId="{4B92CAF6-EFAF-47A2-8B0A-E7F7706F3DFA}" srcOrd="1" destOrd="0" parTransId="{63D4D9B6-0841-4789-9CD3-F176FDE93B1D}" sibTransId="{1E86F62B-5BD2-4D08-8057-A6E55F9AB948}"/>
    <dgm:cxn modelId="{A1275FA2-D8C8-4E5B-811D-BD956B0F768C}" srcId="{8C0EF741-0FCC-4F2E-88FA-03EAFDB6BA12}" destId="{9FE7EB48-F107-43AC-B301-76C474616FA4}" srcOrd="4" destOrd="0" parTransId="{EAB15E4B-27FE-43FD-89A4-594946060B3F}" sibTransId="{24E2B4B9-1023-49E4-9158-C292F561DFAC}"/>
    <dgm:cxn modelId="{AB4AF4AF-4530-4BC9-BEB3-240ECD3A309B}" type="presOf" srcId="{9FE7EB48-F107-43AC-B301-76C474616FA4}" destId="{7723549C-DB48-4858-9326-D938E8625622}" srcOrd="0" destOrd="0" presId="urn:microsoft.com/office/officeart/2018/2/layout/IconVerticalSolidList"/>
    <dgm:cxn modelId="{29A16FB6-7E38-4A8A-912A-B4A03AFB0676}" type="presOf" srcId="{03566F16-7078-4387-9418-732EEB2C9260}" destId="{AC991ED1-74C5-4FD9-9D58-B2A0CC957755}" srcOrd="0" destOrd="0" presId="urn:microsoft.com/office/officeart/2018/2/layout/IconVerticalSolidList"/>
    <dgm:cxn modelId="{C71237C2-5B62-43F9-BA89-9BED2904830D}" srcId="{6281CE4C-6BF1-45B8-B068-EC890F12D98F}" destId="{03566F16-7078-4387-9418-732EEB2C9260}" srcOrd="0" destOrd="0" parTransId="{2A6E3E00-8F07-4846-99AA-1B60F13FD4F8}" sibTransId="{90F8C875-F169-453D-A373-082B57116ECD}"/>
    <dgm:cxn modelId="{3D223DC3-7D04-4743-9953-5C73E34C4D4A}" type="presOf" srcId="{851F0D7A-3D33-4E7D-8A1D-B9D961E1E0D1}" destId="{D8858AF7-A9B8-42B9-BCD9-0822BD7ACF77}" srcOrd="0" destOrd="0" presId="urn:microsoft.com/office/officeart/2018/2/layout/IconVerticalSolidList"/>
    <dgm:cxn modelId="{DF9783D7-8B5A-4732-879F-3512ACB72226}" srcId="{8C0EF741-0FCC-4F2E-88FA-03EAFDB6BA12}" destId="{97D4D4E2-F0C8-4D41-B1FD-14982916A662}" srcOrd="0" destOrd="0" parTransId="{5E6A1E3C-3408-487B-89FF-EBF1CDF82865}" sibTransId="{2619A705-0137-45E0-9AD4-9F339D64CEB4}"/>
    <dgm:cxn modelId="{98691CE0-0E07-4E38-9C8B-0C8624AA4ED3}" type="presOf" srcId="{2012C608-090D-4145-A009-48E3BC983AD1}" destId="{AC991ED1-74C5-4FD9-9D58-B2A0CC957755}" srcOrd="0" destOrd="1" presId="urn:microsoft.com/office/officeart/2018/2/layout/IconVerticalSolidList"/>
    <dgm:cxn modelId="{9A288BE7-C9A8-4D03-B359-DE61FCDAE575}" type="presOf" srcId="{6281CE4C-6BF1-45B8-B068-EC890F12D98F}" destId="{7BB63779-E496-484B-8726-19525BDA9A5D}" srcOrd="0" destOrd="0" presId="urn:microsoft.com/office/officeart/2018/2/layout/IconVerticalSolidList"/>
    <dgm:cxn modelId="{0F4363E9-32CF-4F1E-8654-FC40316D592A}" srcId="{4B92CAF6-EFAF-47A2-8B0A-E7F7706F3DFA}" destId="{1B9F6870-2A0B-48C7-9AEE-4E4108044F7A}" srcOrd="1" destOrd="0" parTransId="{E115ABB5-BD7A-477C-94E6-DF4D18C8DDC4}" sibTransId="{C628F329-FA20-4E4F-9159-E26D7B4BE7BF}"/>
    <dgm:cxn modelId="{09DED2FF-E25F-43A4-804A-5CDF90CEF7B9}" srcId="{6281CE4C-6BF1-45B8-B068-EC890F12D98F}" destId="{2012C608-090D-4145-A009-48E3BC983AD1}" srcOrd="1" destOrd="0" parTransId="{3A6E37AB-04DA-4932-82ED-0FFE8BE85C06}" sibTransId="{60171D12-D910-4F64-8FCD-FFD3662D956D}"/>
    <dgm:cxn modelId="{6C6D1B58-1FAB-41B2-8E7B-76A04AAD3B57}" type="presParOf" srcId="{621069E0-DC5C-40CD-9671-06BEB77EBED3}" destId="{20B61B86-EC00-4623-B185-784D1B0FBF54}" srcOrd="0" destOrd="0" presId="urn:microsoft.com/office/officeart/2018/2/layout/IconVerticalSolidList"/>
    <dgm:cxn modelId="{7C0B8B61-64E9-4CCB-BEB0-07753EEF9AF0}" type="presParOf" srcId="{20B61B86-EC00-4623-B185-784D1B0FBF54}" destId="{B45DB115-C165-40F6-B20A-892BA41275DB}" srcOrd="0" destOrd="0" presId="urn:microsoft.com/office/officeart/2018/2/layout/IconVerticalSolidList"/>
    <dgm:cxn modelId="{DAC41F70-2516-4B56-BC9C-3D66564C70EA}" type="presParOf" srcId="{20B61B86-EC00-4623-B185-784D1B0FBF54}" destId="{BE7FF5A7-7B21-4DCB-833B-7B7AB3C90114}" srcOrd="1" destOrd="0" presId="urn:microsoft.com/office/officeart/2018/2/layout/IconVerticalSolidList"/>
    <dgm:cxn modelId="{D0CBF13F-B03E-4DAB-9002-E1915C44BD06}" type="presParOf" srcId="{20B61B86-EC00-4623-B185-784D1B0FBF54}" destId="{D9CEAE76-4028-42BC-B255-E7E64A711725}" srcOrd="2" destOrd="0" presId="urn:microsoft.com/office/officeart/2018/2/layout/IconVerticalSolidList"/>
    <dgm:cxn modelId="{3536DCBF-9661-4494-8FAD-D10C0F40020F}" type="presParOf" srcId="{20B61B86-EC00-4623-B185-784D1B0FBF54}" destId="{37F268BD-E7D0-4DB9-A14A-3762D2B45616}" srcOrd="3" destOrd="0" presId="urn:microsoft.com/office/officeart/2018/2/layout/IconVerticalSolidList"/>
    <dgm:cxn modelId="{E3217A05-B85B-4975-B416-D649C1A242D9}" type="presParOf" srcId="{621069E0-DC5C-40CD-9671-06BEB77EBED3}" destId="{5A8C7E2D-02F1-4A30-BCA5-3461DD7D58B4}" srcOrd="1" destOrd="0" presId="urn:microsoft.com/office/officeart/2018/2/layout/IconVerticalSolidList"/>
    <dgm:cxn modelId="{DC7AFDC7-1339-40DF-B2D3-25CF74721CC7}" type="presParOf" srcId="{621069E0-DC5C-40CD-9671-06BEB77EBED3}" destId="{D399AB76-56F0-4081-8439-ADC97126287F}" srcOrd="2" destOrd="0" presId="urn:microsoft.com/office/officeart/2018/2/layout/IconVerticalSolidList"/>
    <dgm:cxn modelId="{AB5D51CE-D39A-4B2B-9F28-4D297632BDE9}" type="presParOf" srcId="{D399AB76-56F0-4081-8439-ADC97126287F}" destId="{5619042C-8B91-4AAB-A877-BBC7F5CE2707}" srcOrd="0" destOrd="0" presId="urn:microsoft.com/office/officeart/2018/2/layout/IconVerticalSolidList"/>
    <dgm:cxn modelId="{29764B16-5AAC-4360-8BAA-9445835A27D6}" type="presParOf" srcId="{D399AB76-56F0-4081-8439-ADC97126287F}" destId="{D93F6106-929A-4AAB-ADB8-6969E244F276}" srcOrd="1" destOrd="0" presId="urn:microsoft.com/office/officeart/2018/2/layout/IconVerticalSolidList"/>
    <dgm:cxn modelId="{E03CF810-4618-45F8-A92C-85C1C1B10C63}" type="presParOf" srcId="{D399AB76-56F0-4081-8439-ADC97126287F}" destId="{3F21E617-1CE5-4219-9F40-963343988186}" srcOrd="2" destOrd="0" presId="urn:microsoft.com/office/officeart/2018/2/layout/IconVerticalSolidList"/>
    <dgm:cxn modelId="{7403F5E1-6E82-49FF-9060-DEDCD1FB01A7}" type="presParOf" srcId="{D399AB76-56F0-4081-8439-ADC97126287F}" destId="{4F9AB814-20F4-422A-BF56-9D03D0BFA325}" srcOrd="3" destOrd="0" presId="urn:microsoft.com/office/officeart/2018/2/layout/IconVerticalSolidList"/>
    <dgm:cxn modelId="{632BD0C7-3359-4DD1-9448-E07A156BDF67}" type="presParOf" srcId="{D399AB76-56F0-4081-8439-ADC97126287F}" destId="{7127015F-41C5-4B6A-A00C-E394B98A9179}" srcOrd="4" destOrd="0" presId="urn:microsoft.com/office/officeart/2018/2/layout/IconVerticalSolidList"/>
    <dgm:cxn modelId="{6C98AEEB-A682-4EB5-A87E-D486D7606F0A}" type="presParOf" srcId="{621069E0-DC5C-40CD-9671-06BEB77EBED3}" destId="{3184CCB3-348E-460B-99A7-821834E2A3D1}" srcOrd="3" destOrd="0" presId="urn:microsoft.com/office/officeart/2018/2/layout/IconVerticalSolidList"/>
    <dgm:cxn modelId="{7A6DA0EA-269A-454F-8315-5827026B8DAC}" type="presParOf" srcId="{621069E0-DC5C-40CD-9671-06BEB77EBED3}" destId="{AD43D213-41FF-4132-A37B-C0E0E77E7568}" srcOrd="4" destOrd="0" presId="urn:microsoft.com/office/officeart/2018/2/layout/IconVerticalSolidList"/>
    <dgm:cxn modelId="{F93333A4-C4E9-4FB0-B9DE-AB27476DB78F}" type="presParOf" srcId="{AD43D213-41FF-4132-A37B-C0E0E77E7568}" destId="{A0EA3577-4356-4768-9071-FDC615DA60C6}" srcOrd="0" destOrd="0" presId="urn:microsoft.com/office/officeart/2018/2/layout/IconVerticalSolidList"/>
    <dgm:cxn modelId="{B76D3F8B-852E-4B11-BC97-E2B8980FE8DB}" type="presParOf" srcId="{AD43D213-41FF-4132-A37B-C0E0E77E7568}" destId="{B4687DE2-59A1-4A61-8660-2C0A0B1AE735}" srcOrd="1" destOrd="0" presId="urn:microsoft.com/office/officeart/2018/2/layout/IconVerticalSolidList"/>
    <dgm:cxn modelId="{6523728F-9991-4586-BD28-01032B5BD861}" type="presParOf" srcId="{AD43D213-41FF-4132-A37B-C0E0E77E7568}" destId="{ACAD40A5-0FF1-4289-8177-C500220B53B3}" srcOrd="2" destOrd="0" presId="urn:microsoft.com/office/officeart/2018/2/layout/IconVerticalSolidList"/>
    <dgm:cxn modelId="{F19894F9-082A-4D53-9BA0-78D1F06407BB}" type="presParOf" srcId="{AD43D213-41FF-4132-A37B-C0E0E77E7568}" destId="{7BB63779-E496-484B-8726-19525BDA9A5D}" srcOrd="3" destOrd="0" presId="urn:microsoft.com/office/officeart/2018/2/layout/IconVerticalSolidList"/>
    <dgm:cxn modelId="{2964FDCB-4E5C-4961-9495-6D18C393B17E}" type="presParOf" srcId="{AD43D213-41FF-4132-A37B-C0E0E77E7568}" destId="{AC991ED1-74C5-4FD9-9D58-B2A0CC957755}" srcOrd="4" destOrd="0" presId="urn:microsoft.com/office/officeart/2018/2/layout/IconVerticalSolidList"/>
    <dgm:cxn modelId="{FC679953-FFB9-4039-BBB7-1E7F3B2E8E47}" type="presParOf" srcId="{621069E0-DC5C-40CD-9671-06BEB77EBED3}" destId="{39821E0D-06F9-409E-9445-496953E8DEC8}" srcOrd="5" destOrd="0" presId="urn:microsoft.com/office/officeart/2018/2/layout/IconVerticalSolidList"/>
    <dgm:cxn modelId="{E5C392CA-64F4-4ACC-84FA-96B480108076}" type="presParOf" srcId="{621069E0-DC5C-40CD-9671-06BEB77EBED3}" destId="{9D80872E-19B5-496F-8BCA-49122D667DBD}" srcOrd="6" destOrd="0" presId="urn:microsoft.com/office/officeart/2018/2/layout/IconVerticalSolidList"/>
    <dgm:cxn modelId="{21786D13-B5C4-4035-A311-7B18B35B3EEC}" type="presParOf" srcId="{9D80872E-19B5-496F-8BCA-49122D667DBD}" destId="{3517D5C1-D0EA-4966-ACB5-9E167B83F858}" srcOrd="0" destOrd="0" presId="urn:microsoft.com/office/officeart/2018/2/layout/IconVerticalSolidList"/>
    <dgm:cxn modelId="{957BD9EE-3C57-40EE-8EAF-A3BE01FD3911}" type="presParOf" srcId="{9D80872E-19B5-496F-8BCA-49122D667DBD}" destId="{00C60C65-4A84-4A96-A669-B81633C8DE80}" srcOrd="1" destOrd="0" presId="urn:microsoft.com/office/officeart/2018/2/layout/IconVerticalSolidList"/>
    <dgm:cxn modelId="{384DD30B-2163-4A8A-AD6A-7EFF406A4373}" type="presParOf" srcId="{9D80872E-19B5-496F-8BCA-49122D667DBD}" destId="{B78E8CE1-4E3C-432C-9B0A-2D32B93BCD88}" srcOrd="2" destOrd="0" presId="urn:microsoft.com/office/officeart/2018/2/layout/IconVerticalSolidList"/>
    <dgm:cxn modelId="{C5FD54E0-C23E-4A58-8A42-4B536AACA5CA}" type="presParOf" srcId="{9D80872E-19B5-496F-8BCA-49122D667DBD}" destId="{D8858AF7-A9B8-42B9-BCD9-0822BD7ACF77}" srcOrd="3" destOrd="0" presId="urn:microsoft.com/office/officeart/2018/2/layout/IconVerticalSolidList"/>
    <dgm:cxn modelId="{94B083CE-2D7C-4D29-B3E6-292D483ACA56}" type="presParOf" srcId="{621069E0-DC5C-40CD-9671-06BEB77EBED3}" destId="{60A1C171-0895-40E2-AA3E-0DE97FBB181A}" srcOrd="7" destOrd="0" presId="urn:microsoft.com/office/officeart/2018/2/layout/IconVerticalSolidList"/>
    <dgm:cxn modelId="{65DEA4A1-2139-4BB2-B872-A27BE910D6C2}" type="presParOf" srcId="{621069E0-DC5C-40CD-9671-06BEB77EBED3}" destId="{AF2E9CDC-9E48-4493-977C-77F450C666D1}" srcOrd="8" destOrd="0" presId="urn:microsoft.com/office/officeart/2018/2/layout/IconVerticalSolidList"/>
    <dgm:cxn modelId="{F3AD37E0-DF78-4C97-890C-491200A4F193}" type="presParOf" srcId="{AF2E9CDC-9E48-4493-977C-77F450C666D1}" destId="{19CCACD1-363F-4B0E-9F96-2FE7D027F664}" srcOrd="0" destOrd="0" presId="urn:microsoft.com/office/officeart/2018/2/layout/IconVerticalSolidList"/>
    <dgm:cxn modelId="{6C31E34A-D74C-467D-8043-12C4079BEC1D}" type="presParOf" srcId="{AF2E9CDC-9E48-4493-977C-77F450C666D1}" destId="{E6A2E88B-2D0D-4DCA-9D7F-ED08ED096C4C}" srcOrd="1" destOrd="0" presId="urn:microsoft.com/office/officeart/2018/2/layout/IconVerticalSolidList"/>
    <dgm:cxn modelId="{DA35A8DA-61C3-4E6F-BD38-B150C47FBEFE}" type="presParOf" srcId="{AF2E9CDC-9E48-4493-977C-77F450C666D1}" destId="{C1098FB9-3FC7-454B-BA4C-30813549A0E3}" srcOrd="2" destOrd="0" presId="urn:microsoft.com/office/officeart/2018/2/layout/IconVerticalSolidList"/>
    <dgm:cxn modelId="{295E74BB-FA6A-4F6B-A651-5AD9BD5CC017}" type="presParOf" srcId="{AF2E9CDC-9E48-4493-977C-77F450C666D1}" destId="{7723549C-DB48-4858-9326-D938E862562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8E1940-C73E-4EB9-BD95-013A4A3E0282}"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0E26DF18-9A37-4AC3-BABF-2F79E7805EB9}">
      <dgm:prSet phldrT="[Text]"/>
      <dgm:spPr/>
      <dgm:t>
        <a:bodyPr/>
        <a:lstStyle/>
        <a:p>
          <a:pPr>
            <a:lnSpc>
              <a:spcPct val="100000"/>
            </a:lnSpc>
          </a:pPr>
          <a:r>
            <a:rPr lang="en-US"/>
            <a:t>Started working at Rest. @ 14yrs.</a:t>
          </a:r>
          <a:endParaRPr lang="en-US" dirty="0"/>
        </a:p>
      </dgm:t>
    </dgm:pt>
    <dgm:pt modelId="{78572F5D-2016-4F21-AE27-D81A919DEA73}" type="parTrans" cxnId="{EE9E667A-ABD4-47FE-A0A0-D640EFCA16A9}">
      <dgm:prSet/>
      <dgm:spPr/>
      <dgm:t>
        <a:bodyPr/>
        <a:lstStyle/>
        <a:p>
          <a:endParaRPr lang="en-US"/>
        </a:p>
      </dgm:t>
    </dgm:pt>
    <dgm:pt modelId="{D13EB494-52AD-48DD-93E4-5DA15D1A2648}" type="sibTrans" cxnId="{EE9E667A-ABD4-47FE-A0A0-D640EFCA16A9}">
      <dgm:prSet/>
      <dgm:spPr/>
      <dgm:t>
        <a:bodyPr/>
        <a:lstStyle/>
        <a:p>
          <a:pPr>
            <a:lnSpc>
              <a:spcPct val="100000"/>
            </a:lnSpc>
          </a:pPr>
          <a:endParaRPr lang="en-US"/>
        </a:p>
      </dgm:t>
    </dgm:pt>
    <dgm:pt modelId="{C4A7DFE5-2C13-498B-BC52-E5F72A5BC259}">
      <dgm:prSet phldrT="[Text]"/>
      <dgm:spPr/>
      <dgm:t>
        <a:bodyPr/>
        <a:lstStyle/>
        <a:p>
          <a:pPr>
            <a:lnSpc>
              <a:spcPct val="100000"/>
            </a:lnSpc>
          </a:pPr>
          <a:r>
            <a:rPr lang="en-US"/>
            <a:t>College = JWU (A.S.) &amp; FIU (B.S.)</a:t>
          </a:r>
          <a:endParaRPr lang="en-US" dirty="0"/>
        </a:p>
      </dgm:t>
    </dgm:pt>
    <dgm:pt modelId="{2D5286CA-F7BF-4E3A-9431-E0AD8F681EC7}" type="parTrans" cxnId="{D33B2A50-2F8A-4D2F-9633-C7C4C442FF27}">
      <dgm:prSet/>
      <dgm:spPr/>
      <dgm:t>
        <a:bodyPr/>
        <a:lstStyle/>
        <a:p>
          <a:endParaRPr lang="en-US"/>
        </a:p>
      </dgm:t>
    </dgm:pt>
    <dgm:pt modelId="{CEDC26F0-DAB3-402F-9BFC-8BF55AA109BA}" type="sibTrans" cxnId="{D33B2A50-2F8A-4D2F-9633-C7C4C442FF27}">
      <dgm:prSet/>
      <dgm:spPr/>
      <dgm:t>
        <a:bodyPr/>
        <a:lstStyle/>
        <a:p>
          <a:pPr>
            <a:lnSpc>
              <a:spcPct val="100000"/>
            </a:lnSpc>
          </a:pPr>
          <a:endParaRPr lang="en-US"/>
        </a:p>
      </dgm:t>
    </dgm:pt>
    <dgm:pt modelId="{9746AA12-3D1E-495D-BA08-48AE2D592BB9}">
      <dgm:prSet phldrT="[Text]"/>
      <dgm:spPr/>
      <dgm:t>
        <a:bodyPr/>
        <a:lstStyle/>
        <a:p>
          <a:pPr>
            <a:lnSpc>
              <a:spcPct val="100000"/>
            </a:lnSpc>
          </a:pPr>
          <a:r>
            <a:rPr lang="en-US"/>
            <a:t>2005 Moved to CA</a:t>
          </a:r>
          <a:endParaRPr lang="en-US" dirty="0"/>
        </a:p>
      </dgm:t>
    </dgm:pt>
    <dgm:pt modelId="{F4833143-288F-423B-8ACB-2ACA3632B561}" type="parTrans" cxnId="{F6FE660C-F6FE-4A2B-ACFC-CDBFCAA2EE1F}">
      <dgm:prSet/>
      <dgm:spPr/>
      <dgm:t>
        <a:bodyPr/>
        <a:lstStyle/>
        <a:p>
          <a:endParaRPr lang="en-US"/>
        </a:p>
      </dgm:t>
    </dgm:pt>
    <dgm:pt modelId="{6FF2B2CC-E25C-4C1A-8E78-5EE86D3A3582}" type="sibTrans" cxnId="{F6FE660C-F6FE-4A2B-ACFC-CDBFCAA2EE1F}">
      <dgm:prSet/>
      <dgm:spPr/>
      <dgm:t>
        <a:bodyPr/>
        <a:lstStyle/>
        <a:p>
          <a:pPr>
            <a:lnSpc>
              <a:spcPct val="100000"/>
            </a:lnSpc>
          </a:pPr>
          <a:endParaRPr lang="en-US"/>
        </a:p>
      </dgm:t>
    </dgm:pt>
    <dgm:pt modelId="{BB8C4A71-072F-414F-A084-CEA05361467A}">
      <dgm:prSet phldrT="[Text]"/>
      <dgm:spPr/>
      <dgm:t>
        <a:bodyPr/>
        <a:lstStyle/>
        <a:p>
          <a:pPr>
            <a:lnSpc>
              <a:spcPct val="100000"/>
            </a:lnSpc>
          </a:pPr>
          <a:r>
            <a:rPr lang="en-US"/>
            <a:t>Made homemade wine from 2006 - 2012</a:t>
          </a:r>
          <a:endParaRPr lang="en-US" dirty="0"/>
        </a:p>
      </dgm:t>
    </dgm:pt>
    <dgm:pt modelId="{49F885FB-AED0-49F7-969A-D4AD530DE2D3}" type="parTrans" cxnId="{5D11C2E8-4058-4557-9068-C6E4AE19D576}">
      <dgm:prSet/>
      <dgm:spPr/>
      <dgm:t>
        <a:bodyPr/>
        <a:lstStyle/>
        <a:p>
          <a:endParaRPr lang="en-US"/>
        </a:p>
      </dgm:t>
    </dgm:pt>
    <dgm:pt modelId="{0CC6F85D-4208-4CC0-AF17-452224873FB4}" type="sibTrans" cxnId="{5D11C2E8-4058-4557-9068-C6E4AE19D576}">
      <dgm:prSet/>
      <dgm:spPr/>
      <dgm:t>
        <a:bodyPr/>
        <a:lstStyle/>
        <a:p>
          <a:pPr>
            <a:lnSpc>
              <a:spcPct val="100000"/>
            </a:lnSpc>
          </a:pPr>
          <a:endParaRPr lang="en-US"/>
        </a:p>
      </dgm:t>
    </dgm:pt>
    <dgm:pt modelId="{4A6B1CAD-A35B-4134-9BEE-CD08F1E61E71}">
      <dgm:prSet phldrT="[Text]"/>
      <dgm:spPr/>
      <dgm:t>
        <a:bodyPr/>
        <a:lstStyle/>
        <a:p>
          <a:pPr>
            <a:lnSpc>
              <a:spcPct val="100000"/>
            </a:lnSpc>
          </a:pPr>
          <a:r>
            <a:rPr lang="en-US"/>
            <a:t>2012: left rest. Biz for Wine Biz. At DRW</a:t>
          </a:r>
          <a:endParaRPr lang="en-US" dirty="0"/>
        </a:p>
      </dgm:t>
    </dgm:pt>
    <dgm:pt modelId="{86649544-007B-498F-B1A1-BA0B7043BD66}" type="parTrans" cxnId="{60A4FD4D-03C0-461A-B255-3C62FE965782}">
      <dgm:prSet/>
      <dgm:spPr/>
      <dgm:t>
        <a:bodyPr/>
        <a:lstStyle/>
        <a:p>
          <a:endParaRPr lang="en-US"/>
        </a:p>
      </dgm:t>
    </dgm:pt>
    <dgm:pt modelId="{FA074433-EB50-4352-ACCB-231E70A71BEB}" type="sibTrans" cxnId="{60A4FD4D-03C0-461A-B255-3C62FE965782}">
      <dgm:prSet/>
      <dgm:spPr/>
      <dgm:t>
        <a:bodyPr/>
        <a:lstStyle/>
        <a:p>
          <a:pPr>
            <a:lnSpc>
              <a:spcPct val="100000"/>
            </a:lnSpc>
          </a:pPr>
          <a:endParaRPr lang="en-US"/>
        </a:p>
      </dgm:t>
    </dgm:pt>
    <dgm:pt modelId="{671D95DC-B78F-4E04-B17A-C9B20A5C58B8}">
      <dgm:prSet phldrT="[Text]"/>
      <dgm:spPr/>
      <dgm:t>
        <a:bodyPr/>
        <a:lstStyle/>
        <a:p>
          <a:pPr>
            <a:lnSpc>
              <a:spcPct val="100000"/>
            </a:lnSpc>
          </a:pPr>
          <a:r>
            <a:rPr lang="en-US"/>
            <a:t>2013: l was hired at WineSmith Wines &amp; Consulting</a:t>
          </a:r>
          <a:endParaRPr lang="en-US" dirty="0"/>
        </a:p>
      </dgm:t>
    </dgm:pt>
    <dgm:pt modelId="{1AE68207-C120-461C-A2E0-676B5B1AF212}" type="parTrans" cxnId="{B6244CE9-FED7-4091-B100-C0393F557AE4}">
      <dgm:prSet/>
      <dgm:spPr/>
      <dgm:t>
        <a:bodyPr/>
        <a:lstStyle/>
        <a:p>
          <a:endParaRPr lang="en-US"/>
        </a:p>
      </dgm:t>
    </dgm:pt>
    <dgm:pt modelId="{5C66A4ED-D2B2-49B2-B1DB-6B78C0DE561D}" type="sibTrans" cxnId="{B6244CE9-FED7-4091-B100-C0393F557AE4}">
      <dgm:prSet/>
      <dgm:spPr/>
      <dgm:t>
        <a:bodyPr/>
        <a:lstStyle/>
        <a:p>
          <a:pPr>
            <a:lnSpc>
              <a:spcPct val="100000"/>
            </a:lnSpc>
          </a:pPr>
          <a:endParaRPr lang="en-US"/>
        </a:p>
      </dgm:t>
    </dgm:pt>
    <dgm:pt modelId="{FD089950-6B7C-4EB9-A983-06F6587B9DA4}">
      <dgm:prSet phldrT="[Text]"/>
      <dgm:spPr/>
      <dgm:t>
        <a:bodyPr/>
        <a:lstStyle/>
        <a:p>
          <a:pPr>
            <a:lnSpc>
              <a:spcPct val="100000"/>
            </a:lnSpc>
          </a:pPr>
          <a:r>
            <a:rPr lang="en-US"/>
            <a:t>2013 Started wine label: Engracia Wines</a:t>
          </a:r>
          <a:endParaRPr lang="en-US" dirty="0"/>
        </a:p>
      </dgm:t>
    </dgm:pt>
    <dgm:pt modelId="{DE021DBF-2C7F-4E87-9180-42881DE970A7}" type="parTrans" cxnId="{BA3470BB-46E6-4324-AF8A-C1897317E6C4}">
      <dgm:prSet/>
      <dgm:spPr/>
      <dgm:t>
        <a:bodyPr/>
        <a:lstStyle/>
        <a:p>
          <a:endParaRPr lang="en-US"/>
        </a:p>
      </dgm:t>
    </dgm:pt>
    <dgm:pt modelId="{5B41D238-7A24-4FE2-AD3A-B6E91169653A}" type="sibTrans" cxnId="{BA3470BB-46E6-4324-AF8A-C1897317E6C4}">
      <dgm:prSet/>
      <dgm:spPr/>
      <dgm:t>
        <a:bodyPr/>
        <a:lstStyle/>
        <a:p>
          <a:pPr>
            <a:lnSpc>
              <a:spcPct val="100000"/>
            </a:lnSpc>
          </a:pPr>
          <a:endParaRPr lang="en-US"/>
        </a:p>
      </dgm:t>
    </dgm:pt>
    <dgm:pt modelId="{E9CE73BE-064D-4FC7-A37C-347B71F4E609}">
      <dgm:prSet phldrT="[Text]"/>
      <dgm:spPr/>
      <dgm:t>
        <a:bodyPr/>
        <a:lstStyle/>
        <a:p>
          <a:pPr>
            <a:lnSpc>
              <a:spcPct val="100000"/>
            </a:lnSpc>
          </a:pPr>
          <a:r>
            <a:rPr lang="en-US"/>
            <a:t>2017: Hired at Enartis as TSR</a:t>
          </a:r>
          <a:endParaRPr lang="en-US" dirty="0"/>
        </a:p>
      </dgm:t>
    </dgm:pt>
    <dgm:pt modelId="{91DB8B26-BF7C-4DB1-A5CC-501F262F206B}" type="parTrans" cxnId="{81FA6AE3-6344-4173-8EF9-E46A7E52DB02}">
      <dgm:prSet/>
      <dgm:spPr/>
      <dgm:t>
        <a:bodyPr/>
        <a:lstStyle/>
        <a:p>
          <a:endParaRPr lang="en-US"/>
        </a:p>
      </dgm:t>
    </dgm:pt>
    <dgm:pt modelId="{D338E1BD-2D13-4C8B-B96A-CAF5372E5EE6}" type="sibTrans" cxnId="{81FA6AE3-6344-4173-8EF9-E46A7E52DB02}">
      <dgm:prSet/>
      <dgm:spPr/>
      <dgm:t>
        <a:bodyPr/>
        <a:lstStyle/>
        <a:p>
          <a:pPr>
            <a:lnSpc>
              <a:spcPct val="100000"/>
            </a:lnSpc>
          </a:pPr>
          <a:endParaRPr lang="en-US"/>
        </a:p>
      </dgm:t>
    </dgm:pt>
    <dgm:pt modelId="{76267F49-05DC-4231-97F7-0FA4FABB6C78}">
      <dgm:prSet phldrT="[Text]"/>
      <dgm:spPr/>
      <dgm:t>
        <a:bodyPr/>
        <a:lstStyle/>
        <a:p>
          <a:pPr>
            <a:lnSpc>
              <a:spcPct val="100000"/>
            </a:lnSpc>
          </a:pPr>
          <a:r>
            <a:rPr lang="en-US"/>
            <a:t>2018: Daughter born / 2019 – closed down EW.</a:t>
          </a:r>
          <a:endParaRPr lang="en-US" dirty="0"/>
        </a:p>
      </dgm:t>
    </dgm:pt>
    <dgm:pt modelId="{D61A1536-86FD-4B24-9241-4230E347B197}" type="parTrans" cxnId="{F184B89D-5E21-4C51-99FD-DAB01D380F97}">
      <dgm:prSet/>
      <dgm:spPr/>
      <dgm:t>
        <a:bodyPr/>
        <a:lstStyle/>
        <a:p>
          <a:endParaRPr lang="en-US"/>
        </a:p>
      </dgm:t>
    </dgm:pt>
    <dgm:pt modelId="{019FCE32-B4BB-466A-93F6-F4C01F5C1CC1}" type="sibTrans" cxnId="{F184B89D-5E21-4C51-99FD-DAB01D380F97}">
      <dgm:prSet/>
      <dgm:spPr/>
      <dgm:t>
        <a:bodyPr/>
        <a:lstStyle/>
        <a:p>
          <a:endParaRPr lang="en-US"/>
        </a:p>
      </dgm:t>
    </dgm:pt>
    <dgm:pt modelId="{3BD7EA76-5D24-4178-A41A-896B6028DC24}" type="pres">
      <dgm:prSet presAssocID="{6F8E1940-C73E-4EB9-BD95-013A4A3E0282}" presName="Name0" presStyleCnt="0">
        <dgm:presLayoutVars>
          <dgm:dir/>
          <dgm:resizeHandles val="exact"/>
        </dgm:presLayoutVars>
      </dgm:prSet>
      <dgm:spPr/>
    </dgm:pt>
    <dgm:pt modelId="{FBDA448E-800C-4949-A82E-02896CA26D80}" type="pres">
      <dgm:prSet presAssocID="{0E26DF18-9A37-4AC3-BABF-2F79E7805EB9}" presName="node" presStyleLbl="node1" presStyleIdx="0" presStyleCnt="9">
        <dgm:presLayoutVars>
          <dgm:bulletEnabled val="1"/>
        </dgm:presLayoutVars>
      </dgm:prSet>
      <dgm:spPr/>
    </dgm:pt>
    <dgm:pt modelId="{2980F696-D7D9-473C-BA0D-FAEE3A67964B}" type="pres">
      <dgm:prSet presAssocID="{D13EB494-52AD-48DD-93E4-5DA15D1A2648}" presName="sibTrans" presStyleLbl="sibTrans1D1" presStyleIdx="0" presStyleCnt="8"/>
      <dgm:spPr/>
    </dgm:pt>
    <dgm:pt modelId="{D04D24A1-9E87-4105-A6A5-BD281E0F6B60}" type="pres">
      <dgm:prSet presAssocID="{D13EB494-52AD-48DD-93E4-5DA15D1A2648}" presName="connectorText" presStyleLbl="sibTrans1D1" presStyleIdx="0" presStyleCnt="8"/>
      <dgm:spPr/>
    </dgm:pt>
    <dgm:pt modelId="{E152C102-0491-43F5-A096-96923DC40386}" type="pres">
      <dgm:prSet presAssocID="{C4A7DFE5-2C13-498B-BC52-E5F72A5BC259}" presName="node" presStyleLbl="node1" presStyleIdx="1" presStyleCnt="9">
        <dgm:presLayoutVars>
          <dgm:bulletEnabled val="1"/>
        </dgm:presLayoutVars>
      </dgm:prSet>
      <dgm:spPr/>
    </dgm:pt>
    <dgm:pt modelId="{5529B1E6-4E38-4106-BF07-239F2F5CA4F2}" type="pres">
      <dgm:prSet presAssocID="{CEDC26F0-DAB3-402F-9BFC-8BF55AA109BA}" presName="sibTrans" presStyleLbl="sibTrans1D1" presStyleIdx="1" presStyleCnt="8"/>
      <dgm:spPr/>
    </dgm:pt>
    <dgm:pt modelId="{8D549687-5131-4F2E-9619-1CE6962365CF}" type="pres">
      <dgm:prSet presAssocID="{CEDC26F0-DAB3-402F-9BFC-8BF55AA109BA}" presName="connectorText" presStyleLbl="sibTrans1D1" presStyleIdx="1" presStyleCnt="8"/>
      <dgm:spPr/>
    </dgm:pt>
    <dgm:pt modelId="{5C1D1E79-13E4-4F84-8F78-47E2705C8834}" type="pres">
      <dgm:prSet presAssocID="{9746AA12-3D1E-495D-BA08-48AE2D592BB9}" presName="node" presStyleLbl="node1" presStyleIdx="2" presStyleCnt="9">
        <dgm:presLayoutVars>
          <dgm:bulletEnabled val="1"/>
        </dgm:presLayoutVars>
      </dgm:prSet>
      <dgm:spPr/>
    </dgm:pt>
    <dgm:pt modelId="{9C12C34E-4C9B-4FCC-B868-F82BE6FC5AEF}" type="pres">
      <dgm:prSet presAssocID="{6FF2B2CC-E25C-4C1A-8E78-5EE86D3A3582}" presName="sibTrans" presStyleLbl="sibTrans1D1" presStyleIdx="2" presStyleCnt="8"/>
      <dgm:spPr/>
    </dgm:pt>
    <dgm:pt modelId="{953F47C1-A64E-40F2-9E93-880AAE7159E4}" type="pres">
      <dgm:prSet presAssocID="{6FF2B2CC-E25C-4C1A-8E78-5EE86D3A3582}" presName="connectorText" presStyleLbl="sibTrans1D1" presStyleIdx="2" presStyleCnt="8"/>
      <dgm:spPr/>
    </dgm:pt>
    <dgm:pt modelId="{DFC1A8FD-F417-4312-85A7-BDD7A8E83B6A}" type="pres">
      <dgm:prSet presAssocID="{BB8C4A71-072F-414F-A084-CEA05361467A}" presName="node" presStyleLbl="node1" presStyleIdx="3" presStyleCnt="9">
        <dgm:presLayoutVars>
          <dgm:bulletEnabled val="1"/>
        </dgm:presLayoutVars>
      </dgm:prSet>
      <dgm:spPr/>
    </dgm:pt>
    <dgm:pt modelId="{8556D94E-1B58-417F-80D9-98F04473365E}" type="pres">
      <dgm:prSet presAssocID="{0CC6F85D-4208-4CC0-AF17-452224873FB4}" presName="sibTrans" presStyleLbl="sibTrans1D1" presStyleIdx="3" presStyleCnt="8"/>
      <dgm:spPr/>
    </dgm:pt>
    <dgm:pt modelId="{321D9CE8-6E55-43E7-83E9-84E0CF834AA0}" type="pres">
      <dgm:prSet presAssocID="{0CC6F85D-4208-4CC0-AF17-452224873FB4}" presName="connectorText" presStyleLbl="sibTrans1D1" presStyleIdx="3" presStyleCnt="8"/>
      <dgm:spPr/>
    </dgm:pt>
    <dgm:pt modelId="{04BE3F2D-B3B9-45B8-B4B0-B0C5D3147373}" type="pres">
      <dgm:prSet presAssocID="{4A6B1CAD-A35B-4134-9BEE-CD08F1E61E71}" presName="node" presStyleLbl="node1" presStyleIdx="4" presStyleCnt="9">
        <dgm:presLayoutVars>
          <dgm:bulletEnabled val="1"/>
        </dgm:presLayoutVars>
      </dgm:prSet>
      <dgm:spPr/>
    </dgm:pt>
    <dgm:pt modelId="{7868C8DB-E4F9-41E5-B768-A09DAA379118}" type="pres">
      <dgm:prSet presAssocID="{FA074433-EB50-4352-ACCB-231E70A71BEB}" presName="sibTrans" presStyleLbl="sibTrans1D1" presStyleIdx="4" presStyleCnt="8"/>
      <dgm:spPr/>
    </dgm:pt>
    <dgm:pt modelId="{77EF61C9-0D11-486E-BA3E-E633136A25D5}" type="pres">
      <dgm:prSet presAssocID="{FA074433-EB50-4352-ACCB-231E70A71BEB}" presName="connectorText" presStyleLbl="sibTrans1D1" presStyleIdx="4" presStyleCnt="8"/>
      <dgm:spPr/>
    </dgm:pt>
    <dgm:pt modelId="{B6CBA101-C293-493D-B69A-8F4712D55AC8}" type="pres">
      <dgm:prSet presAssocID="{671D95DC-B78F-4E04-B17A-C9B20A5C58B8}" presName="node" presStyleLbl="node1" presStyleIdx="5" presStyleCnt="9">
        <dgm:presLayoutVars>
          <dgm:bulletEnabled val="1"/>
        </dgm:presLayoutVars>
      </dgm:prSet>
      <dgm:spPr/>
    </dgm:pt>
    <dgm:pt modelId="{5B13BB3B-3BF5-4C51-AC37-23ED6D515B65}" type="pres">
      <dgm:prSet presAssocID="{5C66A4ED-D2B2-49B2-B1DB-6B78C0DE561D}" presName="sibTrans" presStyleLbl="sibTrans1D1" presStyleIdx="5" presStyleCnt="8"/>
      <dgm:spPr/>
    </dgm:pt>
    <dgm:pt modelId="{FA017455-27A3-47C4-899F-AA91CB021808}" type="pres">
      <dgm:prSet presAssocID="{5C66A4ED-D2B2-49B2-B1DB-6B78C0DE561D}" presName="connectorText" presStyleLbl="sibTrans1D1" presStyleIdx="5" presStyleCnt="8"/>
      <dgm:spPr/>
    </dgm:pt>
    <dgm:pt modelId="{BC9C7221-6A36-43B3-A9C4-2FD6E7F26FD6}" type="pres">
      <dgm:prSet presAssocID="{FD089950-6B7C-4EB9-A983-06F6587B9DA4}" presName="node" presStyleLbl="node1" presStyleIdx="6" presStyleCnt="9">
        <dgm:presLayoutVars>
          <dgm:bulletEnabled val="1"/>
        </dgm:presLayoutVars>
      </dgm:prSet>
      <dgm:spPr/>
    </dgm:pt>
    <dgm:pt modelId="{2BAC7941-0A87-4230-8326-15B55C7C5FA1}" type="pres">
      <dgm:prSet presAssocID="{5B41D238-7A24-4FE2-AD3A-B6E91169653A}" presName="sibTrans" presStyleLbl="sibTrans1D1" presStyleIdx="6" presStyleCnt="8"/>
      <dgm:spPr/>
    </dgm:pt>
    <dgm:pt modelId="{2D62AA06-32D3-435A-B65D-97ACB0125976}" type="pres">
      <dgm:prSet presAssocID="{5B41D238-7A24-4FE2-AD3A-B6E91169653A}" presName="connectorText" presStyleLbl="sibTrans1D1" presStyleIdx="6" presStyleCnt="8"/>
      <dgm:spPr/>
    </dgm:pt>
    <dgm:pt modelId="{6DD70AE3-B138-4A00-AC19-8BEE84BE0905}" type="pres">
      <dgm:prSet presAssocID="{E9CE73BE-064D-4FC7-A37C-347B71F4E609}" presName="node" presStyleLbl="node1" presStyleIdx="7" presStyleCnt="9">
        <dgm:presLayoutVars>
          <dgm:bulletEnabled val="1"/>
        </dgm:presLayoutVars>
      </dgm:prSet>
      <dgm:spPr/>
    </dgm:pt>
    <dgm:pt modelId="{7DDA2044-D1E8-4D88-A48F-EF78F1C13C3C}" type="pres">
      <dgm:prSet presAssocID="{D338E1BD-2D13-4C8B-B96A-CAF5372E5EE6}" presName="sibTrans" presStyleLbl="sibTrans1D1" presStyleIdx="7" presStyleCnt="8"/>
      <dgm:spPr/>
    </dgm:pt>
    <dgm:pt modelId="{A61F7208-17D1-4677-B283-379A3818987E}" type="pres">
      <dgm:prSet presAssocID="{D338E1BD-2D13-4C8B-B96A-CAF5372E5EE6}" presName="connectorText" presStyleLbl="sibTrans1D1" presStyleIdx="7" presStyleCnt="8"/>
      <dgm:spPr/>
    </dgm:pt>
    <dgm:pt modelId="{DFB3E46B-EC95-405D-BEE7-1A5C4FA82E59}" type="pres">
      <dgm:prSet presAssocID="{76267F49-05DC-4231-97F7-0FA4FABB6C78}" presName="node" presStyleLbl="node1" presStyleIdx="8" presStyleCnt="9">
        <dgm:presLayoutVars>
          <dgm:bulletEnabled val="1"/>
        </dgm:presLayoutVars>
      </dgm:prSet>
      <dgm:spPr/>
    </dgm:pt>
  </dgm:ptLst>
  <dgm:cxnLst>
    <dgm:cxn modelId="{4448BC0A-5712-4FC8-8C95-E7CAC00B52EB}" type="presOf" srcId="{5C66A4ED-D2B2-49B2-B1DB-6B78C0DE561D}" destId="{5B13BB3B-3BF5-4C51-AC37-23ED6D515B65}" srcOrd="0" destOrd="0" presId="urn:microsoft.com/office/officeart/2016/7/layout/RepeatingBendingProcessNew"/>
    <dgm:cxn modelId="{F6FE660C-F6FE-4A2B-ACFC-CDBFCAA2EE1F}" srcId="{6F8E1940-C73E-4EB9-BD95-013A4A3E0282}" destId="{9746AA12-3D1E-495D-BA08-48AE2D592BB9}" srcOrd="2" destOrd="0" parTransId="{F4833143-288F-423B-8ACB-2ACA3632B561}" sibTransId="{6FF2B2CC-E25C-4C1A-8E78-5EE86D3A3582}"/>
    <dgm:cxn modelId="{B8500A0E-24C9-4B1C-B638-E32CBA677AAB}" type="presOf" srcId="{671D95DC-B78F-4E04-B17A-C9B20A5C58B8}" destId="{B6CBA101-C293-493D-B69A-8F4712D55AC8}" srcOrd="0" destOrd="0" presId="urn:microsoft.com/office/officeart/2016/7/layout/RepeatingBendingProcessNew"/>
    <dgm:cxn modelId="{ADF6D416-0143-4A01-B0A2-45BEA75D4EDA}" type="presOf" srcId="{6FF2B2CC-E25C-4C1A-8E78-5EE86D3A3582}" destId="{953F47C1-A64E-40F2-9E93-880AAE7159E4}" srcOrd="1" destOrd="0" presId="urn:microsoft.com/office/officeart/2016/7/layout/RepeatingBendingProcessNew"/>
    <dgm:cxn modelId="{5829E317-2642-49C9-BF8F-C7B625C028DD}" type="presOf" srcId="{0CC6F85D-4208-4CC0-AF17-452224873FB4}" destId="{321D9CE8-6E55-43E7-83E9-84E0CF834AA0}" srcOrd="1" destOrd="0" presId="urn:microsoft.com/office/officeart/2016/7/layout/RepeatingBendingProcessNew"/>
    <dgm:cxn modelId="{E3FF971A-9FA8-4B62-8C7D-CE31A4021AB1}" type="presOf" srcId="{5B41D238-7A24-4FE2-AD3A-B6E91169653A}" destId="{2D62AA06-32D3-435A-B65D-97ACB0125976}" srcOrd="1" destOrd="0" presId="urn:microsoft.com/office/officeart/2016/7/layout/RepeatingBendingProcessNew"/>
    <dgm:cxn modelId="{04220E1B-BC32-4921-A5A0-D73082D5D96E}" type="presOf" srcId="{D338E1BD-2D13-4C8B-B96A-CAF5372E5EE6}" destId="{A61F7208-17D1-4677-B283-379A3818987E}" srcOrd="1" destOrd="0" presId="urn:microsoft.com/office/officeart/2016/7/layout/RepeatingBendingProcessNew"/>
    <dgm:cxn modelId="{CF57BB25-7E18-4D54-8C99-49D60897F5A0}" type="presOf" srcId="{FA074433-EB50-4352-ACCB-231E70A71BEB}" destId="{77EF61C9-0D11-486E-BA3E-E633136A25D5}" srcOrd="1" destOrd="0" presId="urn:microsoft.com/office/officeart/2016/7/layout/RepeatingBendingProcessNew"/>
    <dgm:cxn modelId="{F7769E28-DAEE-4949-BE0D-F06D7F7420DC}" type="presOf" srcId="{D13EB494-52AD-48DD-93E4-5DA15D1A2648}" destId="{D04D24A1-9E87-4105-A6A5-BD281E0F6B60}" srcOrd="1" destOrd="0" presId="urn:microsoft.com/office/officeart/2016/7/layout/RepeatingBendingProcessNew"/>
    <dgm:cxn modelId="{F183412E-CCF5-4045-9B16-92DC94D676C0}" type="presOf" srcId="{6FF2B2CC-E25C-4C1A-8E78-5EE86D3A3582}" destId="{9C12C34E-4C9B-4FCC-B868-F82BE6FC5AEF}" srcOrd="0" destOrd="0" presId="urn:microsoft.com/office/officeart/2016/7/layout/RepeatingBendingProcessNew"/>
    <dgm:cxn modelId="{22A8C446-DC1C-4C23-A6C6-A657D67B20F9}" type="presOf" srcId="{0CC6F85D-4208-4CC0-AF17-452224873FB4}" destId="{8556D94E-1B58-417F-80D9-98F04473365E}" srcOrd="0" destOrd="0" presId="urn:microsoft.com/office/officeart/2016/7/layout/RepeatingBendingProcessNew"/>
    <dgm:cxn modelId="{60A4FD4D-03C0-461A-B255-3C62FE965782}" srcId="{6F8E1940-C73E-4EB9-BD95-013A4A3E0282}" destId="{4A6B1CAD-A35B-4134-9BEE-CD08F1E61E71}" srcOrd="4" destOrd="0" parTransId="{86649544-007B-498F-B1A1-BA0B7043BD66}" sibTransId="{FA074433-EB50-4352-ACCB-231E70A71BEB}"/>
    <dgm:cxn modelId="{59C4176F-193C-4860-8203-E8C3C4D69815}" type="presOf" srcId="{0E26DF18-9A37-4AC3-BABF-2F79E7805EB9}" destId="{FBDA448E-800C-4949-A82E-02896CA26D80}" srcOrd="0" destOrd="0" presId="urn:microsoft.com/office/officeart/2016/7/layout/RepeatingBendingProcessNew"/>
    <dgm:cxn modelId="{3565D36F-1D5D-409F-AE23-70717874F3B1}" type="presOf" srcId="{CEDC26F0-DAB3-402F-9BFC-8BF55AA109BA}" destId="{5529B1E6-4E38-4106-BF07-239F2F5CA4F2}" srcOrd="0" destOrd="0" presId="urn:microsoft.com/office/officeart/2016/7/layout/RepeatingBendingProcessNew"/>
    <dgm:cxn modelId="{D33B2A50-2F8A-4D2F-9633-C7C4C442FF27}" srcId="{6F8E1940-C73E-4EB9-BD95-013A4A3E0282}" destId="{C4A7DFE5-2C13-498B-BC52-E5F72A5BC259}" srcOrd="1" destOrd="0" parTransId="{2D5286CA-F7BF-4E3A-9431-E0AD8F681EC7}" sibTransId="{CEDC26F0-DAB3-402F-9BFC-8BF55AA109BA}"/>
    <dgm:cxn modelId="{6D2D7971-C2F9-450B-8057-E5B5C7B61994}" type="presOf" srcId="{D338E1BD-2D13-4C8B-B96A-CAF5372E5EE6}" destId="{7DDA2044-D1E8-4D88-A48F-EF78F1C13C3C}" srcOrd="0" destOrd="0" presId="urn:microsoft.com/office/officeart/2016/7/layout/RepeatingBendingProcessNew"/>
    <dgm:cxn modelId="{EE9E667A-ABD4-47FE-A0A0-D640EFCA16A9}" srcId="{6F8E1940-C73E-4EB9-BD95-013A4A3E0282}" destId="{0E26DF18-9A37-4AC3-BABF-2F79E7805EB9}" srcOrd="0" destOrd="0" parTransId="{78572F5D-2016-4F21-AE27-D81A919DEA73}" sibTransId="{D13EB494-52AD-48DD-93E4-5DA15D1A2648}"/>
    <dgm:cxn modelId="{2C2ED082-A53D-49EE-917E-457FFC9BD9A4}" type="presOf" srcId="{C4A7DFE5-2C13-498B-BC52-E5F72A5BC259}" destId="{E152C102-0491-43F5-A096-96923DC40386}" srcOrd="0" destOrd="0" presId="urn:microsoft.com/office/officeart/2016/7/layout/RepeatingBendingProcessNew"/>
    <dgm:cxn modelId="{37D5A29B-A154-4E8C-966F-B8D630434E8B}" type="presOf" srcId="{FD089950-6B7C-4EB9-A983-06F6587B9DA4}" destId="{BC9C7221-6A36-43B3-A9C4-2FD6E7F26FD6}" srcOrd="0" destOrd="0" presId="urn:microsoft.com/office/officeart/2016/7/layout/RepeatingBendingProcessNew"/>
    <dgm:cxn modelId="{F184B89D-5E21-4C51-99FD-DAB01D380F97}" srcId="{6F8E1940-C73E-4EB9-BD95-013A4A3E0282}" destId="{76267F49-05DC-4231-97F7-0FA4FABB6C78}" srcOrd="8" destOrd="0" parTransId="{D61A1536-86FD-4B24-9241-4230E347B197}" sibTransId="{019FCE32-B4BB-466A-93F6-F4C01F5C1CC1}"/>
    <dgm:cxn modelId="{3E5BF7A9-73B2-40CE-B013-5CED4E287FF4}" type="presOf" srcId="{5B41D238-7A24-4FE2-AD3A-B6E91169653A}" destId="{2BAC7941-0A87-4230-8326-15B55C7C5FA1}" srcOrd="0" destOrd="0" presId="urn:microsoft.com/office/officeart/2016/7/layout/RepeatingBendingProcessNew"/>
    <dgm:cxn modelId="{1CB8A0B1-BA97-45A9-8D74-A7D40DCA6CA9}" type="presOf" srcId="{CEDC26F0-DAB3-402F-9BFC-8BF55AA109BA}" destId="{8D549687-5131-4F2E-9619-1CE6962365CF}" srcOrd="1" destOrd="0" presId="urn:microsoft.com/office/officeart/2016/7/layout/RepeatingBendingProcessNew"/>
    <dgm:cxn modelId="{A5EBE2B8-2EF3-40E8-AD1F-002232A67DF0}" type="presOf" srcId="{4A6B1CAD-A35B-4134-9BEE-CD08F1E61E71}" destId="{04BE3F2D-B3B9-45B8-B4B0-B0C5D3147373}" srcOrd="0" destOrd="0" presId="urn:microsoft.com/office/officeart/2016/7/layout/RepeatingBendingProcessNew"/>
    <dgm:cxn modelId="{BA3470BB-46E6-4324-AF8A-C1897317E6C4}" srcId="{6F8E1940-C73E-4EB9-BD95-013A4A3E0282}" destId="{FD089950-6B7C-4EB9-A983-06F6587B9DA4}" srcOrd="6" destOrd="0" parTransId="{DE021DBF-2C7F-4E87-9180-42881DE970A7}" sibTransId="{5B41D238-7A24-4FE2-AD3A-B6E91169653A}"/>
    <dgm:cxn modelId="{2D6FB3C5-5164-41E6-9C84-5A28F747D5A7}" type="presOf" srcId="{FA074433-EB50-4352-ACCB-231E70A71BEB}" destId="{7868C8DB-E4F9-41E5-B768-A09DAA379118}" srcOrd="0" destOrd="0" presId="urn:microsoft.com/office/officeart/2016/7/layout/RepeatingBendingProcessNew"/>
    <dgm:cxn modelId="{D3D987C6-97D9-4DD3-BAD2-538274A8961B}" type="presOf" srcId="{BB8C4A71-072F-414F-A084-CEA05361467A}" destId="{DFC1A8FD-F417-4312-85A7-BDD7A8E83B6A}" srcOrd="0" destOrd="0" presId="urn:microsoft.com/office/officeart/2016/7/layout/RepeatingBendingProcessNew"/>
    <dgm:cxn modelId="{DA4CCDD0-7F71-47CF-999C-A709799E069E}" type="presOf" srcId="{E9CE73BE-064D-4FC7-A37C-347B71F4E609}" destId="{6DD70AE3-B138-4A00-AC19-8BEE84BE0905}" srcOrd="0" destOrd="0" presId="urn:microsoft.com/office/officeart/2016/7/layout/RepeatingBendingProcessNew"/>
    <dgm:cxn modelId="{0A8BF6D8-2313-4DED-8DD0-0DA117FF98F2}" type="presOf" srcId="{6F8E1940-C73E-4EB9-BD95-013A4A3E0282}" destId="{3BD7EA76-5D24-4178-A41A-896B6028DC24}" srcOrd="0" destOrd="0" presId="urn:microsoft.com/office/officeart/2016/7/layout/RepeatingBendingProcessNew"/>
    <dgm:cxn modelId="{81FA6AE3-6344-4173-8EF9-E46A7E52DB02}" srcId="{6F8E1940-C73E-4EB9-BD95-013A4A3E0282}" destId="{E9CE73BE-064D-4FC7-A37C-347B71F4E609}" srcOrd="7" destOrd="0" parTransId="{91DB8B26-BF7C-4DB1-A5CC-501F262F206B}" sibTransId="{D338E1BD-2D13-4C8B-B96A-CAF5372E5EE6}"/>
    <dgm:cxn modelId="{5D11C2E8-4058-4557-9068-C6E4AE19D576}" srcId="{6F8E1940-C73E-4EB9-BD95-013A4A3E0282}" destId="{BB8C4A71-072F-414F-A084-CEA05361467A}" srcOrd="3" destOrd="0" parTransId="{49F885FB-AED0-49F7-969A-D4AD530DE2D3}" sibTransId="{0CC6F85D-4208-4CC0-AF17-452224873FB4}"/>
    <dgm:cxn modelId="{B6244CE9-FED7-4091-B100-C0393F557AE4}" srcId="{6F8E1940-C73E-4EB9-BD95-013A4A3E0282}" destId="{671D95DC-B78F-4E04-B17A-C9B20A5C58B8}" srcOrd="5" destOrd="0" parTransId="{1AE68207-C120-461C-A2E0-676B5B1AF212}" sibTransId="{5C66A4ED-D2B2-49B2-B1DB-6B78C0DE561D}"/>
    <dgm:cxn modelId="{CB14C3EA-E7D0-4ADA-9432-7212B2B80AB5}" type="presOf" srcId="{D13EB494-52AD-48DD-93E4-5DA15D1A2648}" destId="{2980F696-D7D9-473C-BA0D-FAEE3A67964B}" srcOrd="0" destOrd="0" presId="urn:microsoft.com/office/officeart/2016/7/layout/RepeatingBendingProcessNew"/>
    <dgm:cxn modelId="{44BC4DF4-457B-4E4C-A78B-EE1B8CC808F9}" type="presOf" srcId="{76267F49-05DC-4231-97F7-0FA4FABB6C78}" destId="{DFB3E46B-EC95-405D-BEE7-1A5C4FA82E59}" srcOrd="0" destOrd="0" presId="urn:microsoft.com/office/officeart/2016/7/layout/RepeatingBendingProcessNew"/>
    <dgm:cxn modelId="{F330E5F8-DC51-4DEA-A5A9-1B264D56CD65}" type="presOf" srcId="{9746AA12-3D1E-495D-BA08-48AE2D592BB9}" destId="{5C1D1E79-13E4-4F84-8F78-47E2705C8834}" srcOrd="0" destOrd="0" presId="urn:microsoft.com/office/officeart/2016/7/layout/RepeatingBendingProcessNew"/>
    <dgm:cxn modelId="{360B5BF9-638E-4AC5-AC22-4DFEB7740AC5}" type="presOf" srcId="{5C66A4ED-D2B2-49B2-B1DB-6B78C0DE561D}" destId="{FA017455-27A3-47C4-899F-AA91CB021808}" srcOrd="1" destOrd="0" presId="urn:microsoft.com/office/officeart/2016/7/layout/RepeatingBendingProcessNew"/>
    <dgm:cxn modelId="{57A81E53-1AB3-44B8-BCDE-2FB6E5C9C8A4}" type="presParOf" srcId="{3BD7EA76-5D24-4178-A41A-896B6028DC24}" destId="{FBDA448E-800C-4949-A82E-02896CA26D80}" srcOrd="0" destOrd="0" presId="urn:microsoft.com/office/officeart/2016/7/layout/RepeatingBendingProcessNew"/>
    <dgm:cxn modelId="{0C61DDBA-2F9B-4292-8F64-A0D86A724094}" type="presParOf" srcId="{3BD7EA76-5D24-4178-A41A-896B6028DC24}" destId="{2980F696-D7D9-473C-BA0D-FAEE3A67964B}" srcOrd="1" destOrd="0" presId="urn:microsoft.com/office/officeart/2016/7/layout/RepeatingBendingProcessNew"/>
    <dgm:cxn modelId="{7FC6188F-6301-4DC1-BC1A-8245CAADEF14}" type="presParOf" srcId="{2980F696-D7D9-473C-BA0D-FAEE3A67964B}" destId="{D04D24A1-9E87-4105-A6A5-BD281E0F6B60}" srcOrd="0" destOrd="0" presId="urn:microsoft.com/office/officeart/2016/7/layout/RepeatingBendingProcessNew"/>
    <dgm:cxn modelId="{0CBCC21A-5D82-4BA3-A951-736A853A0B7A}" type="presParOf" srcId="{3BD7EA76-5D24-4178-A41A-896B6028DC24}" destId="{E152C102-0491-43F5-A096-96923DC40386}" srcOrd="2" destOrd="0" presId="urn:microsoft.com/office/officeart/2016/7/layout/RepeatingBendingProcessNew"/>
    <dgm:cxn modelId="{FCE6ADD6-5E70-4AC2-848D-6B7E6B62BD0D}" type="presParOf" srcId="{3BD7EA76-5D24-4178-A41A-896B6028DC24}" destId="{5529B1E6-4E38-4106-BF07-239F2F5CA4F2}" srcOrd="3" destOrd="0" presId="urn:microsoft.com/office/officeart/2016/7/layout/RepeatingBendingProcessNew"/>
    <dgm:cxn modelId="{1776EFDF-6266-4601-B2D5-C80E16EEF4B4}" type="presParOf" srcId="{5529B1E6-4E38-4106-BF07-239F2F5CA4F2}" destId="{8D549687-5131-4F2E-9619-1CE6962365CF}" srcOrd="0" destOrd="0" presId="urn:microsoft.com/office/officeart/2016/7/layout/RepeatingBendingProcessNew"/>
    <dgm:cxn modelId="{5FED56A7-67DE-4D47-8532-EA740F0CD4E1}" type="presParOf" srcId="{3BD7EA76-5D24-4178-A41A-896B6028DC24}" destId="{5C1D1E79-13E4-4F84-8F78-47E2705C8834}" srcOrd="4" destOrd="0" presId="urn:microsoft.com/office/officeart/2016/7/layout/RepeatingBendingProcessNew"/>
    <dgm:cxn modelId="{3FBEC182-4BFE-4B99-AAEE-6AB339C29711}" type="presParOf" srcId="{3BD7EA76-5D24-4178-A41A-896B6028DC24}" destId="{9C12C34E-4C9B-4FCC-B868-F82BE6FC5AEF}" srcOrd="5" destOrd="0" presId="urn:microsoft.com/office/officeart/2016/7/layout/RepeatingBendingProcessNew"/>
    <dgm:cxn modelId="{E3609DC3-A249-4A1E-9872-54674FFBB35B}" type="presParOf" srcId="{9C12C34E-4C9B-4FCC-B868-F82BE6FC5AEF}" destId="{953F47C1-A64E-40F2-9E93-880AAE7159E4}" srcOrd="0" destOrd="0" presId="urn:microsoft.com/office/officeart/2016/7/layout/RepeatingBendingProcessNew"/>
    <dgm:cxn modelId="{564EFDD5-BC42-478D-91A8-CBC6B8ABED44}" type="presParOf" srcId="{3BD7EA76-5D24-4178-A41A-896B6028DC24}" destId="{DFC1A8FD-F417-4312-85A7-BDD7A8E83B6A}" srcOrd="6" destOrd="0" presId="urn:microsoft.com/office/officeart/2016/7/layout/RepeatingBendingProcessNew"/>
    <dgm:cxn modelId="{731C1704-A3F8-4E45-A865-9B7E815EA453}" type="presParOf" srcId="{3BD7EA76-5D24-4178-A41A-896B6028DC24}" destId="{8556D94E-1B58-417F-80D9-98F04473365E}" srcOrd="7" destOrd="0" presId="urn:microsoft.com/office/officeart/2016/7/layout/RepeatingBendingProcessNew"/>
    <dgm:cxn modelId="{B1E768ED-018A-4943-AE36-04295997DBAC}" type="presParOf" srcId="{8556D94E-1B58-417F-80D9-98F04473365E}" destId="{321D9CE8-6E55-43E7-83E9-84E0CF834AA0}" srcOrd="0" destOrd="0" presId="urn:microsoft.com/office/officeart/2016/7/layout/RepeatingBendingProcessNew"/>
    <dgm:cxn modelId="{AD3A0789-FAEE-480C-A3F1-1BC36C5D116E}" type="presParOf" srcId="{3BD7EA76-5D24-4178-A41A-896B6028DC24}" destId="{04BE3F2D-B3B9-45B8-B4B0-B0C5D3147373}" srcOrd="8" destOrd="0" presId="urn:microsoft.com/office/officeart/2016/7/layout/RepeatingBendingProcessNew"/>
    <dgm:cxn modelId="{3DE3BB57-F6E0-49C4-87D3-3BB3D25026EA}" type="presParOf" srcId="{3BD7EA76-5D24-4178-A41A-896B6028DC24}" destId="{7868C8DB-E4F9-41E5-B768-A09DAA379118}" srcOrd="9" destOrd="0" presId="urn:microsoft.com/office/officeart/2016/7/layout/RepeatingBendingProcessNew"/>
    <dgm:cxn modelId="{46AAE795-EA80-42E0-AE89-05F5FE8E1B72}" type="presParOf" srcId="{7868C8DB-E4F9-41E5-B768-A09DAA379118}" destId="{77EF61C9-0D11-486E-BA3E-E633136A25D5}" srcOrd="0" destOrd="0" presId="urn:microsoft.com/office/officeart/2016/7/layout/RepeatingBendingProcessNew"/>
    <dgm:cxn modelId="{26E7886C-2361-4B02-9E28-273D2D92320F}" type="presParOf" srcId="{3BD7EA76-5D24-4178-A41A-896B6028DC24}" destId="{B6CBA101-C293-493D-B69A-8F4712D55AC8}" srcOrd="10" destOrd="0" presId="urn:microsoft.com/office/officeart/2016/7/layout/RepeatingBendingProcessNew"/>
    <dgm:cxn modelId="{5C5BC80C-FD24-42BC-BA09-63305F7FABEA}" type="presParOf" srcId="{3BD7EA76-5D24-4178-A41A-896B6028DC24}" destId="{5B13BB3B-3BF5-4C51-AC37-23ED6D515B65}" srcOrd="11" destOrd="0" presId="urn:microsoft.com/office/officeart/2016/7/layout/RepeatingBendingProcessNew"/>
    <dgm:cxn modelId="{84776495-9351-419A-9610-BA052EF01FF4}" type="presParOf" srcId="{5B13BB3B-3BF5-4C51-AC37-23ED6D515B65}" destId="{FA017455-27A3-47C4-899F-AA91CB021808}" srcOrd="0" destOrd="0" presId="urn:microsoft.com/office/officeart/2016/7/layout/RepeatingBendingProcessNew"/>
    <dgm:cxn modelId="{3690C668-41CD-4A8E-B573-1EB664AF361D}" type="presParOf" srcId="{3BD7EA76-5D24-4178-A41A-896B6028DC24}" destId="{BC9C7221-6A36-43B3-A9C4-2FD6E7F26FD6}" srcOrd="12" destOrd="0" presId="urn:microsoft.com/office/officeart/2016/7/layout/RepeatingBendingProcessNew"/>
    <dgm:cxn modelId="{273B2FD4-05A1-4323-A285-A06578E2BED9}" type="presParOf" srcId="{3BD7EA76-5D24-4178-A41A-896B6028DC24}" destId="{2BAC7941-0A87-4230-8326-15B55C7C5FA1}" srcOrd="13" destOrd="0" presId="urn:microsoft.com/office/officeart/2016/7/layout/RepeatingBendingProcessNew"/>
    <dgm:cxn modelId="{73F08540-F731-4B31-8DD4-1AFD3A78FEC4}" type="presParOf" srcId="{2BAC7941-0A87-4230-8326-15B55C7C5FA1}" destId="{2D62AA06-32D3-435A-B65D-97ACB0125976}" srcOrd="0" destOrd="0" presId="urn:microsoft.com/office/officeart/2016/7/layout/RepeatingBendingProcessNew"/>
    <dgm:cxn modelId="{3EEA9A1B-C0FE-4C32-A713-6B499721B989}" type="presParOf" srcId="{3BD7EA76-5D24-4178-A41A-896B6028DC24}" destId="{6DD70AE3-B138-4A00-AC19-8BEE84BE0905}" srcOrd="14" destOrd="0" presId="urn:microsoft.com/office/officeart/2016/7/layout/RepeatingBendingProcessNew"/>
    <dgm:cxn modelId="{76F35DD6-1C0B-4F5E-B1D1-E738F1917A3A}" type="presParOf" srcId="{3BD7EA76-5D24-4178-A41A-896B6028DC24}" destId="{7DDA2044-D1E8-4D88-A48F-EF78F1C13C3C}" srcOrd="15" destOrd="0" presId="urn:microsoft.com/office/officeart/2016/7/layout/RepeatingBendingProcessNew"/>
    <dgm:cxn modelId="{C2D0D200-416A-46FE-BC1A-55299A1F5CF4}" type="presParOf" srcId="{7DDA2044-D1E8-4D88-A48F-EF78F1C13C3C}" destId="{A61F7208-17D1-4677-B283-379A3818987E}" srcOrd="0" destOrd="0" presId="urn:microsoft.com/office/officeart/2016/7/layout/RepeatingBendingProcessNew"/>
    <dgm:cxn modelId="{A7F569A0-10A3-447A-AAD4-605578D7ABB6}" type="presParOf" srcId="{3BD7EA76-5D24-4178-A41A-896B6028DC24}" destId="{DFB3E46B-EC95-405D-BEE7-1A5C4FA82E59}" srcOrd="1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F9269F-C6A8-405B-B5AF-5419653F3329}"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A3AFC269-CAAC-4C2F-8867-01D6C980FE88}">
      <dgm:prSet/>
      <dgm:spPr/>
      <dgm:t>
        <a:bodyPr/>
        <a:lstStyle/>
        <a:p>
          <a:r>
            <a:rPr lang="en-US"/>
            <a:t>Taste</a:t>
          </a:r>
        </a:p>
      </dgm:t>
    </dgm:pt>
    <dgm:pt modelId="{11E02607-2B78-48A8-A23B-52D43D30A112}" type="parTrans" cxnId="{B6CA1394-7DBE-42EB-9E38-9567F10A87BB}">
      <dgm:prSet/>
      <dgm:spPr/>
      <dgm:t>
        <a:bodyPr/>
        <a:lstStyle/>
        <a:p>
          <a:endParaRPr lang="en-US"/>
        </a:p>
      </dgm:t>
    </dgm:pt>
    <dgm:pt modelId="{7EE133B3-0759-44A1-BDFE-B82617F24381}" type="sibTrans" cxnId="{B6CA1394-7DBE-42EB-9E38-9567F10A87BB}">
      <dgm:prSet/>
      <dgm:spPr/>
      <dgm:t>
        <a:bodyPr/>
        <a:lstStyle/>
        <a:p>
          <a:endParaRPr lang="en-US"/>
        </a:p>
      </dgm:t>
    </dgm:pt>
    <dgm:pt modelId="{F648E0E4-F60D-4937-8849-267016F0D9F5}">
      <dgm:prSet/>
      <dgm:spPr/>
      <dgm:t>
        <a:bodyPr/>
        <a:lstStyle/>
        <a:p>
          <a:r>
            <a:rPr lang="en-US"/>
            <a:t>Taste berries as you go</a:t>
          </a:r>
        </a:p>
      </dgm:t>
    </dgm:pt>
    <dgm:pt modelId="{7F883869-3978-4F7A-8650-D3352DD32533}" type="parTrans" cxnId="{01C84253-2FDD-436E-A298-124D09A79043}">
      <dgm:prSet/>
      <dgm:spPr/>
      <dgm:t>
        <a:bodyPr/>
        <a:lstStyle/>
        <a:p>
          <a:endParaRPr lang="en-US"/>
        </a:p>
      </dgm:t>
    </dgm:pt>
    <dgm:pt modelId="{4C09F076-7A3E-497E-B55D-9CE08F0C3A64}" type="sibTrans" cxnId="{01C84253-2FDD-436E-A298-124D09A79043}">
      <dgm:prSet/>
      <dgm:spPr/>
      <dgm:t>
        <a:bodyPr/>
        <a:lstStyle/>
        <a:p>
          <a:endParaRPr lang="en-US"/>
        </a:p>
      </dgm:t>
    </dgm:pt>
    <dgm:pt modelId="{B077CB99-EBBA-454E-A35A-0AC55E09F9D9}">
      <dgm:prSet/>
      <dgm:spPr/>
      <dgm:t>
        <a:bodyPr/>
        <a:lstStyle/>
        <a:p>
          <a:r>
            <a:rPr lang="en-US" dirty="0"/>
            <a:t>Seeds</a:t>
          </a:r>
        </a:p>
      </dgm:t>
    </dgm:pt>
    <dgm:pt modelId="{008D6912-9ED6-4B50-9D82-3B58C85E0A6D}" type="parTrans" cxnId="{D7DAEFA2-1B0A-4099-A0DF-5B60084BFD8F}">
      <dgm:prSet/>
      <dgm:spPr/>
      <dgm:t>
        <a:bodyPr/>
        <a:lstStyle/>
        <a:p>
          <a:endParaRPr lang="en-US"/>
        </a:p>
      </dgm:t>
    </dgm:pt>
    <dgm:pt modelId="{60E745BF-1BBB-45C8-A6F2-A7139F49DB6A}" type="sibTrans" cxnId="{D7DAEFA2-1B0A-4099-A0DF-5B60084BFD8F}">
      <dgm:prSet/>
      <dgm:spPr/>
      <dgm:t>
        <a:bodyPr/>
        <a:lstStyle/>
        <a:p>
          <a:endParaRPr lang="en-US"/>
        </a:p>
      </dgm:t>
    </dgm:pt>
    <dgm:pt modelId="{B3250E64-D185-446D-A507-FFDA2D4121BB}">
      <dgm:prSet/>
      <dgm:spPr/>
      <dgm:t>
        <a:bodyPr/>
        <a:lstStyle/>
        <a:p>
          <a:r>
            <a:rPr lang="en-US"/>
            <a:t>Look at seeds</a:t>
          </a:r>
        </a:p>
      </dgm:t>
    </dgm:pt>
    <dgm:pt modelId="{7D2AA740-A10D-4B47-BB50-786D8BF20C06}" type="parTrans" cxnId="{637F5E83-7670-4475-829D-95C87690B8A5}">
      <dgm:prSet/>
      <dgm:spPr/>
      <dgm:t>
        <a:bodyPr/>
        <a:lstStyle/>
        <a:p>
          <a:endParaRPr lang="en-US"/>
        </a:p>
      </dgm:t>
    </dgm:pt>
    <dgm:pt modelId="{0EC30E83-A51F-4D37-A3D1-6EA207D5B06C}" type="sibTrans" cxnId="{637F5E83-7670-4475-829D-95C87690B8A5}">
      <dgm:prSet/>
      <dgm:spPr/>
      <dgm:t>
        <a:bodyPr/>
        <a:lstStyle/>
        <a:p>
          <a:endParaRPr lang="en-US"/>
        </a:p>
      </dgm:t>
    </dgm:pt>
    <dgm:pt modelId="{2951625D-304A-41DA-9081-070EEF6097D4}">
      <dgm:prSet/>
      <dgm:spPr/>
      <dgm:t>
        <a:bodyPr/>
        <a:lstStyle/>
        <a:p>
          <a:r>
            <a:rPr lang="en-US"/>
            <a:t>1 = yellow - green = NOT RIPE</a:t>
          </a:r>
        </a:p>
      </dgm:t>
    </dgm:pt>
    <dgm:pt modelId="{FFF1ED11-9F46-4B8C-AA62-3379ED4F7112}" type="parTrans" cxnId="{59B0EC1E-05A7-4B2E-AED7-E26509DB5AB7}">
      <dgm:prSet/>
      <dgm:spPr/>
      <dgm:t>
        <a:bodyPr/>
        <a:lstStyle/>
        <a:p>
          <a:endParaRPr lang="en-US"/>
        </a:p>
      </dgm:t>
    </dgm:pt>
    <dgm:pt modelId="{DC020B30-DFB2-47E0-A06A-6C3CFBE9DBF5}" type="sibTrans" cxnId="{59B0EC1E-05A7-4B2E-AED7-E26509DB5AB7}">
      <dgm:prSet/>
      <dgm:spPr/>
      <dgm:t>
        <a:bodyPr/>
        <a:lstStyle/>
        <a:p>
          <a:endParaRPr lang="en-US"/>
        </a:p>
      </dgm:t>
    </dgm:pt>
    <dgm:pt modelId="{6A65AFEA-4C70-4EC5-A763-EEA99010037F}">
      <dgm:prSet/>
      <dgm:spPr/>
      <dgm:t>
        <a:bodyPr/>
        <a:lstStyle/>
        <a:p>
          <a:r>
            <a:rPr lang="en-US"/>
            <a:t>2 = green - brown = APPROACHING RIPENESS</a:t>
          </a:r>
        </a:p>
      </dgm:t>
    </dgm:pt>
    <dgm:pt modelId="{F2A6137D-3246-43E0-9D29-AE029275BDAE}" type="parTrans" cxnId="{0E4153AF-8176-4B45-A5FC-4F6B81C50AF5}">
      <dgm:prSet/>
      <dgm:spPr/>
      <dgm:t>
        <a:bodyPr/>
        <a:lstStyle/>
        <a:p>
          <a:endParaRPr lang="en-US"/>
        </a:p>
      </dgm:t>
    </dgm:pt>
    <dgm:pt modelId="{ED884826-8895-44C3-A4B4-1790164110BF}" type="sibTrans" cxnId="{0E4153AF-8176-4B45-A5FC-4F6B81C50AF5}">
      <dgm:prSet/>
      <dgm:spPr/>
      <dgm:t>
        <a:bodyPr/>
        <a:lstStyle/>
        <a:p>
          <a:endParaRPr lang="en-US"/>
        </a:p>
      </dgm:t>
    </dgm:pt>
    <dgm:pt modelId="{A6AE7360-A7A9-4989-813D-2A8362611B78}">
      <dgm:prSet/>
      <dgm:spPr/>
      <dgm:t>
        <a:bodyPr/>
        <a:lstStyle/>
        <a:p>
          <a:r>
            <a:rPr lang="en-US"/>
            <a:t>3 = dark brown = RIPE</a:t>
          </a:r>
        </a:p>
      </dgm:t>
    </dgm:pt>
    <dgm:pt modelId="{925D9D42-AB51-457B-A1CB-0BBD44136E9C}" type="parTrans" cxnId="{7C519053-477C-4CC4-A7F0-47D814C8D2E8}">
      <dgm:prSet/>
      <dgm:spPr/>
      <dgm:t>
        <a:bodyPr/>
        <a:lstStyle/>
        <a:p>
          <a:endParaRPr lang="en-US"/>
        </a:p>
      </dgm:t>
    </dgm:pt>
    <dgm:pt modelId="{FB21949E-264A-4C62-928F-2173FEF29C8F}" type="sibTrans" cxnId="{7C519053-477C-4CC4-A7F0-47D814C8D2E8}">
      <dgm:prSet/>
      <dgm:spPr/>
      <dgm:t>
        <a:bodyPr/>
        <a:lstStyle/>
        <a:p>
          <a:endParaRPr lang="en-US"/>
        </a:p>
      </dgm:t>
    </dgm:pt>
    <dgm:pt modelId="{E729718B-3527-4B12-9EE6-55DF0BA59D9B}">
      <dgm:prSet/>
      <dgm:spPr/>
      <dgm:t>
        <a:bodyPr/>
        <a:lstStyle/>
        <a:p>
          <a:r>
            <a:rPr lang="en-US" dirty="0"/>
            <a:t>Take Notes</a:t>
          </a:r>
        </a:p>
      </dgm:t>
    </dgm:pt>
    <dgm:pt modelId="{12F3571C-1C72-4626-8B8A-3EB0F4E72077}" type="parTrans" cxnId="{7AAE6B30-9E25-4F8A-8A0C-2446BCE7BBAF}">
      <dgm:prSet/>
      <dgm:spPr/>
      <dgm:t>
        <a:bodyPr/>
        <a:lstStyle/>
        <a:p>
          <a:endParaRPr lang="en-US"/>
        </a:p>
      </dgm:t>
    </dgm:pt>
    <dgm:pt modelId="{A9421815-3AF8-4B7A-90FD-F5547051994F}" type="sibTrans" cxnId="{7AAE6B30-9E25-4F8A-8A0C-2446BCE7BBAF}">
      <dgm:prSet/>
      <dgm:spPr/>
      <dgm:t>
        <a:bodyPr/>
        <a:lstStyle/>
        <a:p>
          <a:endParaRPr lang="en-US"/>
        </a:p>
      </dgm:t>
    </dgm:pt>
    <dgm:pt modelId="{766992AB-5225-4A11-B104-1F398B4BDDCA}">
      <dgm:prSet/>
      <dgm:spPr/>
      <dgm:t>
        <a:bodyPr/>
        <a:lstStyle/>
        <a:p>
          <a:r>
            <a:rPr lang="en-US"/>
            <a:t>Make some brief notes</a:t>
          </a:r>
        </a:p>
      </dgm:t>
    </dgm:pt>
    <dgm:pt modelId="{0C4709B7-F2DB-4AF2-8453-8A93BA46636F}" type="parTrans" cxnId="{C7C67831-C9F2-4D09-A453-0838AFB503AF}">
      <dgm:prSet/>
      <dgm:spPr/>
      <dgm:t>
        <a:bodyPr/>
        <a:lstStyle/>
        <a:p>
          <a:endParaRPr lang="en-US"/>
        </a:p>
      </dgm:t>
    </dgm:pt>
    <dgm:pt modelId="{DDD57FCC-F87F-4F97-88D2-3DF5AA7C5327}" type="sibTrans" cxnId="{C7C67831-C9F2-4D09-A453-0838AFB503AF}">
      <dgm:prSet/>
      <dgm:spPr/>
      <dgm:t>
        <a:bodyPr/>
        <a:lstStyle/>
        <a:p>
          <a:endParaRPr lang="en-US"/>
        </a:p>
      </dgm:t>
    </dgm:pt>
    <dgm:pt modelId="{82AD36FC-321D-4395-AE01-3E20DFC46B95}">
      <dgm:prSet/>
      <dgm:spPr/>
      <dgm:t>
        <a:bodyPr/>
        <a:lstStyle/>
        <a:p>
          <a:r>
            <a:rPr lang="en-US"/>
            <a:t>Grape flavors</a:t>
          </a:r>
        </a:p>
      </dgm:t>
    </dgm:pt>
    <dgm:pt modelId="{7C3473C8-C223-421C-827D-3F426B7D7A6D}" type="parTrans" cxnId="{1D884F28-049C-42B8-BA7C-4783B035A16C}">
      <dgm:prSet/>
      <dgm:spPr/>
      <dgm:t>
        <a:bodyPr/>
        <a:lstStyle/>
        <a:p>
          <a:endParaRPr lang="en-US"/>
        </a:p>
      </dgm:t>
    </dgm:pt>
    <dgm:pt modelId="{3399C0C3-179E-4F99-90A4-89A9B62FC551}" type="sibTrans" cxnId="{1D884F28-049C-42B8-BA7C-4783B035A16C}">
      <dgm:prSet/>
      <dgm:spPr/>
      <dgm:t>
        <a:bodyPr/>
        <a:lstStyle/>
        <a:p>
          <a:endParaRPr lang="en-US"/>
        </a:p>
      </dgm:t>
    </dgm:pt>
    <dgm:pt modelId="{9CC2A1B9-CBF3-4D10-ACDC-AFB32EF7256C}">
      <dgm:prSet/>
      <dgm:spPr/>
      <dgm:t>
        <a:bodyPr/>
        <a:lstStyle/>
        <a:p>
          <a:r>
            <a:rPr lang="en-US"/>
            <a:t>Sweetness</a:t>
          </a:r>
        </a:p>
      </dgm:t>
    </dgm:pt>
    <dgm:pt modelId="{8057D6D1-DC83-4A2B-BFE0-1F2B96FA7F93}" type="parTrans" cxnId="{4D099A56-14F8-4D26-9943-9C6BDC85A24A}">
      <dgm:prSet/>
      <dgm:spPr/>
      <dgm:t>
        <a:bodyPr/>
        <a:lstStyle/>
        <a:p>
          <a:endParaRPr lang="en-US"/>
        </a:p>
      </dgm:t>
    </dgm:pt>
    <dgm:pt modelId="{BB598F71-8481-4C35-8461-2436C0B101F7}" type="sibTrans" cxnId="{4D099A56-14F8-4D26-9943-9C6BDC85A24A}">
      <dgm:prSet/>
      <dgm:spPr/>
      <dgm:t>
        <a:bodyPr/>
        <a:lstStyle/>
        <a:p>
          <a:endParaRPr lang="en-US"/>
        </a:p>
      </dgm:t>
    </dgm:pt>
    <dgm:pt modelId="{0BDBD590-A0C9-4A2E-9D2C-79F9754E416A}">
      <dgm:prSet/>
      <dgm:spPr/>
      <dgm:t>
        <a:bodyPr/>
        <a:lstStyle/>
        <a:p>
          <a:r>
            <a:rPr lang="en-US"/>
            <a:t>Acid</a:t>
          </a:r>
        </a:p>
      </dgm:t>
    </dgm:pt>
    <dgm:pt modelId="{34E016BA-67D4-412B-B863-5A37FFE86B2F}" type="parTrans" cxnId="{DBFFA886-A2DD-4C75-B6F7-16C0C50F490C}">
      <dgm:prSet/>
      <dgm:spPr/>
      <dgm:t>
        <a:bodyPr/>
        <a:lstStyle/>
        <a:p>
          <a:endParaRPr lang="en-US"/>
        </a:p>
      </dgm:t>
    </dgm:pt>
    <dgm:pt modelId="{F991CC07-B405-4E76-BC95-2225DBD4AC36}" type="sibTrans" cxnId="{DBFFA886-A2DD-4C75-B6F7-16C0C50F490C}">
      <dgm:prSet/>
      <dgm:spPr/>
      <dgm:t>
        <a:bodyPr/>
        <a:lstStyle/>
        <a:p>
          <a:endParaRPr lang="en-US"/>
        </a:p>
      </dgm:t>
    </dgm:pt>
    <dgm:pt modelId="{F4B67146-853C-4F1D-9227-5505EE505B2E}">
      <dgm:prSet/>
      <dgm:spPr/>
      <dgm:t>
        <a:bodyPr/>
        <a:lstStyle/>
        <a:p>
          <a:r>
            <a:rPr lang="en-US"/>
            <a:t>Overall maturity</a:t>
          </a:r>
        </a:p>
      </dgm:t>
    </dgm:pt>
    <dgm:pt modelId="{E1786601-FC5A-4ED5-A83D-B08811082541}" type="parTrans" cxnId="{283E7937-D03E-40EC-8CA8-0E4A9FD23287}">
      <dgm:prSet/>
      <dgm:spPr/>
      <dgm:t>
        <a:bodyPr/>
        <a:lstStyle/>
        <a:p>
          <a:endParaRPr lang="en-US"/>
        </a:p>
      </dgm:t>
    </dgm:pt>
    <dgm:pt modelId="{3953547D-57F4-46A2-A2E0-5523913DF5E8}" type="sibTrans" cxnId="{283E7937-D03E-40EC-8CA8-0E4A9FD23287}">
      <dgm:prSet/>
      <dgm:spPr/>
      <dgm:t>
        <a:bodyPr/>
        <a:lstStyle/>
        <a:p>
          <a:endParaRPr lang="en-US"/>
        </a:p>
      </dgm:t>
    </dgm:pt>
    <dgm:pt modelId="{596BDD1D-707F-41A8-88C1-C106E42A20E2}">
      <dgm:prSet/>
      <dgm:spPr/>
      <dgm:t>
        <a:bodyPr/>
        <a:lstStyle/>
        <a:p>
          <a:r>
            <a:rPr lang="en-US"/>
            <a:t>Problem areas</a:t>
          </a:r>
        </a:p>
      </dgm:t>
    </dgm:pt>
    <dgm:pt modelId="{D819AB93-1EF7-4FEA-9350-8BB1DDBC7240}" type="parTrans" cxnId="{7BD37B56-91E7-42BB-A3D2-23E1CA32F9B6}">
      <dgm:prSet/>
      <dgm:spPr/>
      <dgm:t>
        <a:bodyPr/>
        <a:lstStyle/>
        <a:p>
          <a:endParaRPr lang="en-US"/>
        </a:p>
      </dgm:t>
    </dgm:pt>
    <dgm:pt modelId="{BB27C0B6-575D-4CCC-A4AC-A1445399B5AB}" type="sibTrans" cxnId="{7BD37B56-91E7-42BB-A3D2-23E1CA32F9B6}">
      <dgm:prSet/>
      <dgm:spPr/>
      <dgm:t>
        <a:bodyPr/>
        <a:lstStyle/>
        <a:p>
          <a:endParaRPr lang="en-US"/>
        </a:p>
      </dgm:t>
    </dgm:pt>
    <dgm:pt modelId="{19A0FD10-B5A9-41CF-BF61-BB0C08E16F0C}">
      <dgm:prSet/>
      <dgm:spPr/>
      <dgm:t>
        <a:bodyPr/>
        <a:lstStyle/>
        <a:p>
          <a:r>
            <a:rPr lang="en-US"/>
            <a:t>Pest or disease issues</a:t>
          </a:r>
        </a:p>
      </dgm:t>
    </dgm:pt>
    <dgm:pt modelId="{9CAD515D-97BB-4E99-A1BF-7AB7A1C97248}" type="parTrans" cxnId="{F015C89D-01A8-4EBC-BC6F-06D4CDB0D0EA}">
      <dgm:prSet/>
      <dgm:spPr/>
      <dgm:t>
        <a:bodyPr/>
        <a:lstStyle/>
        <a:p>
          <a:endParaRPr lang="en-US"/>
        </a:p>
      </dgm:t>
    </dgm:pt>
    <dgm:pt modelId="{F745E646-7D63-4F42-BF26-22037004A56A}" type="sibTrans" cxnId="{F015C89D-01A8-4EBC-BC6F-06D4CDB0D0EA}">
      <dgm:prSet/>
      <dgm:spPr/>
      <dgm:t>
        <a:bodyPr/>
        <a:lstStyle/>
        <a:p>
          <a:endParaRPr lang="en-US"/>
        </a:p>
      </dgm:t>
    </dgm:pt>
    <dgm:pt modelId="{4FE3861B-7650-4465-801E-BF19286CB59D}" type="pres">
      <dgm:prSet presAssocID="{2AF9269F-C6A8-405B-B5AF-5419653F3329}" presName="Name0" presStyleCnt="0">
        <dgm:presLayoutVars>
          <dgm:dir/>
          <dgm:animLvl val="lvl"/>
          <dgm:resizeHandles val="exact"/>
        </dgm:presLayoutVars>
      </dgm:prSet>
      <dgm:spPr/>
    </dgm:pt>
    <dgm:pt modelId="{2E2A1EAC-AF06-46DD-A096-5C410F046B23}" type="pres">
      <dgm:prSet presAssocID="{A3AFC269-CAAC-4C2F-8867-01D6C980FE88}" presName="linNode" presStyleCnt="0"/>
      <dgm:spPr/>
    </dgm:pt>
    <dgm:pt modelId="{D3845AA9-669F-4870-8E6B-40CE42713A7C}" type="pres">
      <dgm:prSet presAssocID="{A3AFC269-CAAC-4C2F-8867-01D6C980FE88}" presName="parentText" presStyleLbl="solidFgAcc1" presStyleIdx="0" presStyleCnt="3">
        <dgm:presLayoutVars>
          <dgm:chMax val="1"/>
          <dgm:bulletEnabled/>
        </dgm:presLayoutVars>
      </dgm:prSet>
      <dgm:spPr/>
    </dgm:pt>
    <dgm:pt modelId="{9D0AE4B6-CF91-4E6E-8484-72C89FCAAA59}" type="pres">
      <dgm:prSet presAssocID="{A3AFC269-CAAC-4C2F-8867-01D6C980FE88}" presName="descendantText" presStyleLbl="alignNode1" presStyleIdx="0" presStyleCnt="3">
        <dgm:presLayoutVars>
          <dgm:bulletEnabled/>
        </dgm:presLayoutVars>
      </dgm:prSet>
      <dgm:spPr/>
    </dgm:pt>
    <dgm:pt modelId="{B22FCC0B-328C-4F92-B9FC-11173BEAF114}" type="pres">
      <dgm:prSet presAssocID="{7EE133B3-0759-44A1-BDFE-B82617F24381}" presName="sp" presStyleCnt="0"/>
      <dgm:spPr/>
    </dgm:pt>
    <dgm:pt modelId="{4FE17B17-A819-47CD-8599-FBC5D7FA784D}" type="pres">
      <dgm:prSet presAssocID="{B077CB99-EBBA-454E-A35A-0AC55E09F9D9}" presName="linNode" presStyleCnt="0"/>
      <dgm:spPr/>
    </dgm:pt>
    <dgm:pt modelId="{6B1A45AD-4939-4508-9A0D-206CBC840357}" type="pres">
      <dgm:prSet presAssocID="{B077CB99-EBBA-454E-A35A-0AC55E09F9D9}" presName="parentText" presStyleLbl="solidFgAcc1" presStyleIdx="1" presStyleCnt="3">
        <dgm:presLayoutVars>
          <dgm:chMax val="1"/>
          <dgm:bulletEnabled/>
        </dgm:presLayoutVars>
      </dgm:prSet>
      <dgm:spPr/>
    </dgm:pt>
    <dgm:pt modelId="{67C176D6-EA4F-40D6-899E-FCCB6B5F34D2}" type="pres">
      <dgm:prSet presAssocID="{B077CB99-EBBA-454E-A35A-0AC55E09F9D9}" presName="descendantText" presStyleLbl="alignNode1" presStyleIdx="1" presStyleCnt="3">
        <dgm:presLayoutVars>
          <dgm:bulletEnabled/>
        </dgm:presLayoutVars>
      </dgm:prSet>
      <dgm:spPr/>
    </dgm:pt>
    <dgm:pt modelId="{75DA57F0-2E01-4F66-B4A4-12914017C4A0}" type="pres">
      <dgm:prSet presAssocID="{60E745BF-1BBB-45C8-A6F2-A7139F49DB6A}" presName="sp" presStyleCnt="0"/>
      <dgm:spPr/>
    </dgm:pt>
    <dgm:pt modelId="{214AEB4A-EDF0-4A16-AC2C-9AA1DEF22439}" type="pres">
      <dgm:prSet presAssocID="{E729718B-3527-4B12-9EE6-55DF0BA59D9B}" presName="linNode" presStyleCnt="0"/>
      <dgm:spPr/>
    </dgm:pt>
    <dgm:pt modelId="{2A14CE19-0E3D-4341-B0AD-C351F4C702CF}" type="pres">
      <dgm:prSet presAssocID="{E729718B-3527-4B12-9EE6-55DF0BA59D9B}" presName="parentText" presStyleLbl="solidFgAcc1" presStyleIdx="2" presStyleCnt="3">
        <dgm:presLayoutVars>
          <dgm:chMax val="1"/>
          <dgm:bulletEnabled/>
        </dgm:presLayoutVars>
      </dgm:prSet>
      <dgm:spPr/>
    </dgm:pt>
    <dgm:pt modelId="{4BFCFDE8-7377-48D6-8CD4-E3D586F5F0A8}" type="pres">
      <dgm:prSet presAssocID="{E729718B-3527-4B12-9EE6-55DF0BA59D9B}" presName="descendantText" presStyleLbl="alignNode1" presStyleIdx="2" presStyleCnt="3">
        <dgm:presLayoutVars>
          <dgm:bulletEnabled/>
        </dgm:presLayoutVars>
      </dgm:prSet>
      <dgm:spPr/>
    </dgm:pt>
  </dgm:ptLst>
  <dgm:cxnLst>
    <dgm:cxn modelId="{809EC409-976C-41F9-B592-5DACD3DC2FF8}" type="presOf" srcId="{82AD36FC-321D-4395-AE01-3E20DFC46B95}" destId="{4BFCFDE8-7377-48D6-8CD4-E3D586F5F0A8}" srcOrd="0" destOrd="1" presId="urn:microsoft.com/office/officeart/2016/7/layout/VerticalHollowActionList"/>
    <dgm:cxn modelId="{59B0EC1E-05A7-4B2E-AED7-E26509DB5AB7}" srcId="{B3250E64-D185-446D-A507-FFDA2D4121BB}" destId="{2951625D-304A-41DA-9081-070EEF6097D4}" srcOrd="0" destOrd="0" parTransId="{FFF1ED11-9F46-4B8C-AA62-3379ED4F7112}" sibTransId="{DC020B30-DFB2-47E0-A06A-6C3CFBE9DBF5}"/>
    <dgm:cxn modelId="{1D884F28-049C-42B8-BA7C-4783B035A16C}" srcId="{766992AB-5225-4A11-B104-1F398B4BDDCA}" destId="{82AD36FC-321D-4395-AE01-3E20DFC46B95}" srcOrd="0" destOrd="0" parTransId="{7C3473C8-C223-421C-827D-3F426B7D7A6D}" sibTransId="{3399C0C3-179E-4F99-90A4-89A9B62FC551}"/>
    <dgm:cxn modelId="{7AAE6B30-9E25-4F8A-8A0C-2446BCE7BBAF}" srcId="{2AF9269F-C6A8-405B-B5AF-5419653F3329}" destId="{E729718B-3527-4B12-9EE6-55DF0BA59D9B}" srcOrd="2" destOrd="0" parTransId="{12F3571C-1C72-4626-8B8A-3EB0F4E72077}" sibTransId="{A9421815-3AF8-4B7A-90FD-F5547051994F}"/>
    <dgm:cxn modelId="{C7C67831-C9F2-4D09-A453-0838AFB503AF}" srcId="{E729718B-3527-4B12-9EE6-55DF0BA59D9B}" destId="{766992AB-5225-4A11-B104-1F398B4BDDCA}" srcOrd="0" destOrd="0" parTransId="{0C4709B7-F2DB-4AF2-8453-8A93BA46636F}" sibTransId="{DDD57FCC-F87F-4F97-88D2-3DF5AA7C5327}"/>
    <dgm:cxn modelId="{47F22A33-F9D9-4AC8-A761-03DC3F7ED7A4}" type="presOf" srcId="{2951625D-304A-41DA-9081-070EEF6097D4}" destId="{67C176D6-EA4F-40D6-899E-FCCB6B5F34D2}" srcOrd="0" destOrd="1" presId="urn:microsoft.com/office/officeart/2016/7/layout/VerticalHollowActionList"/>
    <dgm:cxn modelId="{283E7937-D03E-40EC-8CA8-0E4A9FD23287}" srcId="{766992AB-5225-4A11-B104-1F398B4BDDCA}" destId="{F4B67146-853C-4F1D-9227-5505EE505B2E}" srcOrd="3" destOrd="0" parTransId="{E1786601-FC5A-4ED5-A83D-B08811082541}" sibTransId="{3953547D-57F4-46A2-A2E0-5523913DF5E8}"/>
    <dgm:cxn modelId="{02A35343-AAFD-4FC5-8168-EEDD4B8DAEEF}" type="presOf" srcId="{766992AB-5225-4A11-B104-1F398B4BDDCA}" destId="{4BFCFDE8-7377-48D6-8CD4-E3D586F5F0A8}" srcOrd="0" destOrd="0" presId="urn:microsoft.com/office/officeart/2016/7/layout/VerticalHollowActionList"/>
    <dgm:cxn modelId="{6B63666B-420E-41EA-A954-C126C73FCFD1}" type="presOf" srcId="{A3AFC269-CAAC-4C2F-8867-01D6C980FE88}" destId="{D3845AA9-669F-4870-8E6B-40CE42713A7C}" srcOrd="0" destOrd="0" presId="urn:microsoft.com/office/officeart/2016/7/layout/VerticalHollowActionList"/>
    <dgm:cxn modelId="{F97EBC71-37DD-4523-924F-8E7F926C7B19}" type="presOf" srcId="{F4B67146-853C-4F1D-9227-5505EE505B2E}" destId="{4BFCFDE8-7377-48D6-8CD4-E3D586F5F0A8}" srcOrd="0" destOrd="4" presId="urn:microsoft.com/office/officeart/2016/7/layout/VerticalHollowActionList"/>
    <dgm:cxn modelId="{01C84253-2FDD-436E-A298-124D09A79043}" srcId="{A3AFC269-CAAC-4C2F-8867-01D6C980FE88}" destId="{F648E0E4-F60D-4937-8849-267016F0D9F5}" srcOrd="0" destOrd="0" parTransId="{7F883869-3978-4F7A-8650-D3352DD32533}" sibTransId="{4C09F076-7A3E-497E-B55D-9CE08F0C3A64}"/>
    <dgm:cxn modelId="{7C519053-477C-4CC4-A7F0-47D814C8D2E8}" srcId="{B3250E64-D185-446D-A507-FFDA2D4121BB}" destId="{A6AE7360-A7A9-4989-813D-2A8362611B78}" srcOrd="2" destOrd="0" parTransId="{925D9D42-AB51-457B-A1CB-0BBD44136E9C}" sibTransId="{FB21949E-264A-4C62-928F-2173FEF29C8F}"/>
    <dgm:cxn modelId="{AE4D4754-1865-4D72-92C3-AA2971C71306}" type="presOf" srcId="{F648E0E4-F60D-4937-8849-267016F0D9F5}" destId="{9D0AE4B6-CF91-4E6E-8484-72C89FCAAA59}" srcOrd="0" destOrd="0" presId="urn:microsoft.com/office/officeart/2016/7/layout/VerticalHollowActionList"/>
    <dgm:cxn modelId="{7BD37B56-91E7-42BB-A3D2-23E1CA32F9B6}" srcId="{766992AB-5225-4A11-B104-1F398B4BDDCA}" destId="{596BDD1D-707F-41A8-88C1-C106E42A20E2}" srcOrd="4" destOrd="0" parTransId="{D819AB93-1EF7-4FEA-9350-8BB1DDBC7240}" sibTransId="{BB27C0B6-575D-4CCC-A4AC-A1445399B5AB}"/>
    <dgm:cxn modelId="{4D099A56-14F8-4D26-9943-9C6BDC85A24A}" srcId="{766992AB-5225-4A11-B104-1F398B4BDDCA}" destId="{9CC2A1B9-CBF3-4D10-ACDC-AFB32EF7256C}" srcOrd="1" destOrd="0" parTransId="{8057D6D1-DC83-4A2B-BFE0-1F2B96FA7F93}" sibTransId="{BB598F71-8481-4C35-8461-2436C0B101F7}"/>
    <dgm:cxn modelId="{D3B40A7A-48BB-492A-977E-19A682F596EF}" type="presOf" srcId="{0BDBD590-A0C9-4A2E-9D2C-79F9754E416A}" destId="{4BFCFDE8-7377-48D6-8CD4-E3D586F5F0A8}" srcOrd="0" destOrd="3" presId="urn:microsoft.com/office/officeart/2016/7/layout/VerticalHollowActionList"/>
    <dgm:cxn modelId="{3E00E880-7C48-4D5F-8629-B01C1BA48C24}" type="presOf" srcId="{B3250E64-D185-446D-A507-FFDA2D4121BB}" destId="{67C176D6-EA4F-40D6-899E-FCCB6B5F34D2}" srcOrd="0" destOrd="0" presId="urn:microsoft.com/office/officeart/2016/7/layout/VerticalHollowActionList"/>
    <dgm:cxn modelId="{637F5E83-7670-4475-829D-95C87690B8A5}" srcId="{B077CB99-EBBA-454E-A35A-0AC55E09F9D9}" destId="{B3250E64-D185-446D-A507-FFDA2D4121BB}" srcOrd="0" destOrd="0" parTransId="{7D2AA740-A10D-4B47-BB50-786D8BF20C06}" sibTransId="{0EC30E83-A51F-4D37-A3D1-6EA207D5B06C}"/>
    <dgm:cxn modelId="{737CBF84-3EA7-4E9C-8C59-EFB59B674612}" type="presOf" srcId="{6A65AFEA-4C70-4EC5-A763-EEA99010037F}" destId="{67C176D6-EA4F-40D6-899E-FCCB6B5F34D2}" srcOrd="0" destOrd="2" presId="urn:microsoft.com/office/officeart/2016/7/layout/VerticalHollowActionList"/>
    <dgm:cxn modelId="{DBFFA886-A2DD-4C75-B6F7-16C0C50F490C}" srcId="{766992AB-5225-4A11-B104-1F398B4BDDCA}" destId="{0BDBD590-A0C9-4A2E-9D2C-79F9754E416A}" srcOrd="2" destOrd="0" parTransId="{34E016BA-67D4-412B-B863-5A37FFE86B2F}" sibTransId="{F991CC07-B405-4E76-BC95-2225DBD4AC36}"/>
    <dgm:cxn modelId="{B6CA1394-7DBE-42EB-9E38-9567F10A87BB}" srcId="{2AF9269F-C6A8-405B-B5AF-5419653F3329}" destId="{A3AFC269-CAAC-4C2F-8867-01D6C980FE88}" srcOrd="0" destOrd="0" parTransId="{11E02607-2B78-48A8-A23B-52D43D30A112}" sibTransId="{7EE133B3-0759-44A1-BDFE-B82617F24381}"/>
    <dgm:cxn modelId="{F015C89D-01A8-4EBC-BC6F-06D4CDB0D0EA}" srcId="{766992AB-5225-4A11-B104-1F398B4BDDCA}" destId="{19A0FD10-B5A9-41CF-BF61-BB0C08E16F0C}" srcOrd="5" destOrd="0" parTransId="{9CAD515D-97BB-4E99-A1BF-7AB7A1C97248}" sibTransId="{F745E646-7D63-4F42-BF26-22037004A56A}"/>
    <dgm:cxn modelId="{D7DAEFA2-1B0A-4099-A0DF-5B60084BFD8F}" srcId="{2AF9269F-C6A8-405B-B5AF-5419653F3329}" destId="{B077CB99-EBBA-454E-A35A-0AC55E09F9D9}" srcOrd="1" destOrd="0" parTransId="{008D6912-9ED6-4B50-9D82-3B58C85E0A6D}" sibTransId="{60E745BF-1BBB-45C8-A6F2-A7139F49DB6A}"/>
    <dgm:cxn modelId="{A28CF1AB-8A02-47E6-B897-B5069B2F1F2D}" type="presOf" srcId="{B077CB99-EBBA-454E-A35A-0AC55E09F9D9}" destId="{6B1A45AD-4939-4508-9A0D-206CBC840357}" srcOrd="0" destOrd="0" presId="urn:microsoft.com/office/officeart/2016/7/layout/VerticalHollowActionList"/>
    <dgm:cxn modelId="{0E4153AF-8176-4B45-A5FC-4F6B81C50AF5}" srcId="{B3250E64-D185-446D-A507-FFDA2D4121BB}" destId="{6A65AFEA-4C70-4EC5-A763-EEA99010037F}" srcOrd="1" destOrd="0" parTransId="{F2A6137D-3246-43E0-9D29-AE029275BDAE}" sibTransId="{ED884826-8895-44C3-A4B4-1790164110BF}"/>
    <dgm:cxn modelId="{6B5A0BB7-B509-4C76-B66B-4D68C38E30BE}" type="presOf" srcId="{A6AE7360-A7A9-4989-813D-2A8362611B78}" destId="{67C176D6-EA4F-40D6-899E-FCCB6B5F34D2}" srcOrd="0" destOrd="3" presId="urn:microsoft.com/office/officeart/2016/7/layout/VerticalHollowActionList"/>
    <dgm:cxn modelId="{D03CBBB9-2C34-4CC4-801F-1B956DB55FEC}" type="presOf" srcId="{19A0FD10-B5A9-41CF-BF61-BB0C08E16F0C}" destId="{4BFCFDE8-7377-48D6-8CD4-E3D586F5F0A8}" srcOrd="0" destOrd="6" presId="urn:microsoft.com/office/officeart/2016/7/layout/VerticalHollowActionList"/>
    <dgm:cxn modelId="{189FB5DC-3052-4CC5-9217-332615F28117}" type="presOf" srcId="{E729718B-3527-4B12-9EE6-55DF0BA59D9B}" destId="{2A14CE19-0E3D-4341-B0AD-C351F4C702CF}" srcOrd="0" destOrd="0" presId="urn:microsoft.com/office/officeart/2016/7/layout/VerticalHollowActionList"/>
    <dgm:cxn modelId="{FB5CEDE1-9668-4751-855B-886F120691F6}" type="presOf" srcId="{2AF9269F-C6A8-405B-B5AF-5419653F3329}" destId="{4FE3861B-7650-4465-801E-BF19286CB59D}" srcOrd="0" destOrd="0" presId="urn:microsoft.com/office/officeart/2016/7/layout/VerticalHollowActionList"/>
    <dgm:cxn modelId="{1B6750F8-E597-4379-8B2A-7FD0DCCBE04F}" type="presOf" srcId="{9CC2A1B9-CBF3-4D10-ACDC-AFB32EF7256C}" destId="{4BFCFDE8-7377-48D6-8CD4-E3D586F5F0A8}" srcOrd="0" destOrd="2" presId="urn:microsoft.com/office/officeart/2016/7/layout/VerticalHollowActionList"/>
    <dgm:cxn modelId="{EFAC38FD-1F6A-482C-8F17-AC8A66EE3092}" type="presOf" srcId="{596BDD1D-707F-41A8-88C1-C106E42A20E2}" destId="{4BFCFDE8-7377-48D6-8CD4-E3D586F5F0A8}" srcOrd="0" destOrd="5" presId="urn:microsoft.com/office/officeart/2016/7/layout/VerticalHollowActionList"/>
    <dgm:cxn modelId="{28947CEB-8FA5-4889-91C3-E68AB5BFACCB}" type="presParOf" srcId="{4FE3861B-7650-4465-801E-BF19286CB59D}" destId="{2E2A1EAC-AF06-46DD-A096-5C410F046B23}" srcOrd="0" destOrd="0" presId="urn:microsoft.com/office/officeart/2016/7/layout/VerticalHollowActionList"/>
    <dgm:cxn modelId="{0B716D8C-C77C-4B16-9798-1F00E696F488}" type="presParOf" srcId="{2E2A1EAC-AF06-46DD-A096-5C410F046B23}" destId="{D3845AA9-669F-4870-8E6B-40CE42713A7C}" srcOrd="0" destOrd="0" presId="urn:microsoft.com/office/officeart/2016/7/layout/VerticalHollowActionList"/>
    <dgm:cxn modelId="{52AD5006-2E74-4681-A982-920515ADF218}" type="presParOf" srcId="{2E2A1EAC-AF06-46DD-A096-5C410F046B23}" destId="{9D0AE4B6-CF91-4E6E-8484-72C89FCAAA59}" srcOrd="1" destOrd="0" presId="urn:microsoft.com/office/officeart/2016/7/layout/VerticalHollowActionList"/>
    <dgm:cxn modelId="{FDF80BDC-87C0-418A-A611-5A5771600AEE}" type="presParOf" srcId="{4FE3861B-7650-4465-801E-BF19286CB59D}" destId="{B22FCC0B-328C-4F92-B9FC-11173BEAF114}" srcOrd="1" destOrd="0" presId="urn:microsoft.com/office/officeart/2016/7/layout/VerticalHollowActionList"/>
    <dgm:cxn modelId="{72DCBE36-DD87-4C3A-AD4C-17E02DBF8DCC}" type="presParOf" srcId="{4FE3861B-7650-4465-801E-BF19286CB59D}" destId="{4FE17B17-A819-47CD-8599-FBC5D7FA784D}" srcOrd="2" destOrd="0" presId="urn:microsoft.com/office/officeart/2016/7/layout/VerticalHollowActionList"/>
    <dgm:cxn modelId="{49C11049-DDB3-42C9-9F8C-74DD2D52BA1F}" type="presParOf" srcId="{4FE17B17-A819-47CD-8599-FBC5D7FA784D}" destId="{6B1A45AD-4939-4508-9A0D-206CBC840357}" srcOrd="0" destOrd="0" presId="urn:microsoft.com/office/officeart/2016/7/layout/VerticalHollowActionList"/>
    <dgm:cxn modelId="{0A67B14D-35BB-400F-BF88-E9B18BD2F9BC}" type="presParOf" srcId="{4FE17B17-A819-47CD-8599-FBC5D7FA784D}" destId="{67C176D6-EA4F-40D6-899E-FCCB6B5F34D2}" srcOrd="1" destOrd="0" presId="urn:microsoft.com/office/officeart/2016/7/layout/VerticalHollowActionList"/>
    <dgm:cxn modelId="{478598E2-BBB6-4F58-9DF8-A7916EFD03BC}" type="presParOf" srcId="{4FE3861B-7650-4465-801E-BF19286CB59D}" destId="{75DA57F0-2E01-4F66-B4A4-12914017C4A0}" srcOrd="3" destOrd="0" presId="urn:microsoft.com/office/officeart/2016/7/layout/VerticalHollowActionList"/>
    <dgm:cxn modelId="{46A4FBAC-94D3-4232-BB7C-EFC0305B70D4}" type="presParOf" srcId="{4FE3861B-7650-4465-801E-BF19286CB59D}" destId="{214AEB4A-EDF0-4A16-AC2C-9AA1DEF22439}" srcOrd="4" destOrd="0" presId="urn:microsoft.com/office/officeart/2016/7/layout/VerticalHollowActionList"/>
    <dgm:cxn modelId="{FA13DD08-1216-4684-ACCD-6B48C97F4A9B}" type="presParOf" srcId="{214AEB4A-EDF0-4A16-AC2C-9AA1DEF22439}" destId="{2A14CE19-0E3D-4341-B0AD-C351F4C702CF}" srcOrd="0" destOrd="0" presId="urn:microsoft.com/office/officeart/2016/7/layout/VerticalHollowActionList"/>
    <dgm:cxn modelId="{C5B0BF1F-8DDF-46FD-BA8C-97EF9788373C}" type="presParOf" srcId="{214AEB4A-EDF0-4A16-AC2C-9AA1DEF22439}" destId="{4BFCFDE8-7377-48D6-8CD4-E3D586F5F0A8}"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F9269F-C6A8-405B-B5AF-5419653F3329}"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A3AFC269-CAAC-4C2F-8867-01D6C980FE88}">
      <dgm:prSet custT="1"/>
      <dgm:spPr/>
      <dgm:t>
        <a:bodyPr/>
        <a:lstStyle/>
        <a:p>
          <a:r>
            <a:rPr lang="en-US" sz="1600" dirty="0"/>
            <a:t>Grapes / Juice / Fermentation</a:t>
          </a:r>
        </a:p>
      </dgm:t>
    </dgm:pt>
    <dgm:pt modelId="{11E02607-2B78-48A8-A23B-52D43D30A112}" type="parTrans" cxnId="{B6CA1394-7DBE-42EB-9E38-9567F10A87BB}">
      <dgm:prSet/>
      <dgm:spPr/>
      <dgm:t>
        <a:bodyPr/>
        <a:lstStyle/>
        <a:p>
          <a:endParaRPr lang="en-US"/>
        </a:p>
      </dgm:t>
    </dgm:pt>
    <dgm:pt modelId="{7EE133B3-0759-44A1-BDFE-B82617F24381}" type="sibTrans" cxnId="{B6CA1394-7DBE-42EB-9E38-9567F10A87BB}">
      <dgm:prSet/>
      <dgm:spPr/>
      <dgm:t>
        <a:bodyPr/>
        <a:lstStyle/>
        <a:p>
          <a:endParaRPr lang="en-US"/>
        </a:p>
      </dgm:t>
    </dgm:pt>
    <dgm:pt modelId="{F648E0E4-F60D-4937-8849-267016F0D9F5}">
      <dgm:prSet custT="1"/>
      <dgm:spPr/>
      <dgm:t>
        <a:bodyPr/>
        <a:lstStyle/>
        <a:p>
          <a:r>
            <a:rPr lang="en-US" sz="1400" dirty="0"/>
            <a:t>Antioxidant</a:t>
          </a:r>
        </a:p>
        <a:p>
          <a:r>
            <a:rPr lang="en-US" sz="1400" dirty="0"/>
            <a:t>Color Stability</a:t>
          </a:r>
        </a:p>
        <a:p>
          <a:r>
            <a:rPr lang="en-US" sz="1400" dirty="0"/>
            <a:t>Structure Enhancement</a:t>
          </a:r>
        </a:p>
        <a:p>
          <a:r>
            <a:rPr lang="en-US" sz="1400" dirty="0"/>
            <a:t>Increase Aromatic Intensity</a:t>
          </a:r>
        </a:p>
      </dgm:t>
    </dgm:pt>
    <dgm:pt modelId="{7F883869-3978-4F7A-8650-D3352DD32533}" type="parTrans" cxnId="{01C84253-2FDD-436E-A298-124D09A79043}">
      <dgm:prSet/>
      <dgm:spPr/>
      <dgm:t>
        <a:bodyPr/>
        <a:lstStyle/>
        <a:p>
          <a:endParaRPr lang="en-US"/>
        </a:p>
      </dgm:t>
    </dgm:pt>
    <dgm:pt modelId="{4C09F076-7A3E-497E-B55D-9CE08F0C3A64}" type="sibTrans" cxnId="{01C84253-2FDD-436E-A298-124D09A79043}">
      <dgm:prSet/>
      <dgm:spPr/>
      <dgm:t>
        <a:bodyPr/>
        <a:lstStyle/>
        <a:p>
          <a:endParaRPr lang="en-US"/>
        </a:p>
      </dgm:t>
    </dgm:pt>
    <dgm:pt modelId="{B077CB99-EBBA-454E-A35A-0AC55E09F9D9}">
      <dgm:prSet custT="1"/>
      <dgm:spPr/>
      <dgm:t>
        <a:bodyPr/>
        <a:lstStyle/>
        <a:p>
          <a:r>
            <a:rPr lang="en-US" sz="1600" dirty="0"/>
            <a:t>Post Fermentation</a:t>
          </a:r>
        </a:p>
      </dgm:t>
    </dgm:pt>
    <dgm:pt modelId="{008D6912-9ED6-4B50-9D82-3B58C85E0A6D}" type="parTrans" cxnId="{D7DAEFA2-1B0A-4099-A0DF-5B60084BFD8F}">
      <dgm:prSet/>
      <dgm:spPr/>
      <dgm:t>
        <a:bodyPr/>
        <a:lstStyle/>
        <a:p>
          <a:endParaRPr lang="en-US"/>
        </a:p>
      </dgm:t>
    </dgm:pt>
    <dgm:pt modelId="{60E745BF-1BBB-45C8-A6F2-A7139F49DB6A}" type="sibTrans" cxnId="{D7DAEFA2-1B0A-4099-A0DF-5B60084BFD8F}">
      <dgm:prSet/>
      <dgm:spPr/>
      <dgm:t>
        <a:bodyPr/>
        <a:lstStyle/>
        <a:p>
          <a:endParaRPr lang="en-US"/>
        </a:p>
      </dgm:t>
    </dgm:pt>
    <dgm:pt modelId="{B3250E64-D185-446D-A507-FFDA2D4121BB}">
      <dgm:prSet custT="1"/>
      <dgm:spPr/>
      <dgm:t>
        <a:bodyPr/>
        <a:lstStyle/>
        <a:p>
          <a:r>
            <a:rPr lang="en-US" sz="1400" dirty="0"/>
            <a:t>Color Stability</a:t>
          </a:r>
        </a:p>
        <a:p>
          <a:r>
            <a:rPr lang="en-US" sz="1400" dirty="0"/>
            <a:t>Structure Enhancement</a:t>
          </a:r>
        </a:p>
        <a:p>
          <a:r>
            <a:rPr lang="en-US" sz="1400" dirty="0"/>
            <a:t>Remedial – Reduction and Oxidation</a:t>
          </a:r>
        </a:p>
        <a:p>
          <a:r>
            <a:rPr lang="en-US" sz="1400" dirty="0"/>
            <a:t>Antioxidant</a:t>
          </a:r>
        </a:p>
      </dgm:t>
    </dgm:pt>
    <dgm:pt modelId="{7D2AA740-A10D-4B47-BB50-786D8BF20C06}" type="parTrans" cxnId="{637F5E83-7670-4475-829D-95C87690B8A5}">
      <dgm:prSet/>
      <dgm:spPr/>
      <dgm:t>
        <a:bodyPr/>
        <a:lstStyle/>
        <a:p>
          <a:endParaRPr lang="en-US"/>
        </a:p>
      </dgm:t>
    </dgm:pt>
    <dgm:pt modelId="{0EC30E83-A51F-4D37-A3D1-6EA207D5B06C}" type="sibTrans" cxnId="{637F5E83-7670-4475-829D-95C87690B8A5}">
      <dgm:prSet/>
      <dgm:spPr/>
      <dgm:t>
        <a:bodyPr/>
        <a:lstStyle/>
        <a:p>
          <a:endParaRPr lang="en-US"/>
        </a:p>
      </dgm:t>
    </dgm:pt>
    <dgm:pt modelId="{E729718B-3527-4B12-9EE6-55DF0BA59D9B}">
      <dgm:prSet custT="1"/>
      <dgm:spPr/>
      <dgm:t>
        <a:bodyPr/>
        <a:lstStyle/>
        <a:p>
          <a:r>
            <a:rPr lang="en-US" sz="1600" dirty="0"/>
            <a:t>Maturation / Finishing</a:t>
          </a:r>
        </a:p>
      </dgm:t>
    </dgm:pt>
    <dgm:pt modelId="{12F3571C-1C72-4626-8B8A-3EB0F4E72077}" type="parTrans" cxnId="{7AAE6B30-9E25-4F8A-8A0C-2446BCE7BBAF}">
      <dgm:prSet/>
      <dgm:spPr/>
      <dgm:t>
        <a:bodyPr/>
        <a:lstStyle/>
        <a:p>
          <a:endParaRPr lang="en-US"/>
        </a:p>
      </dgm:t>
    </dgm:pt>
    <dgm:pt modelId="{A9421815-3AF8-4B7A-90FD-F5547051994F}" type="sibTrans" cxnId="{7AAE6B30-9E25-4F8A-8A0C-2446BCE7BBAF}">
      <dgm:prSet/>
      <dgm:spPr/>
      <dgm:t>
        <a:bodyPr/>
        <a:lstStyle/>
        <a:p>
          <a:endParaRPr lang="en-US"/>
        </a:p>
      </dgm:t>
    </dgm:pt>
    <dgm:pt modelId="{766992AB-5225-4A11-B104-1F398B4BDDCA}">
      <dgm:prSet/>
      <dgm:spPr/>
      <dgm:t>
        <a:bodyPr/>
        <a:lstStyle/>
        <a:p>
          <a:endParaRPr lang="en-US" sz="1100" dirty="0"/>
        </a:p>
      </dgm:t>
    </dgm:pt>
    <dgm:pt modelId="{0C4709B7-F2DB-4AF2-8453-8A93BA46636F}" type="parTrans" cxnId="{C7C67831-C9F2-4D09-A453-0838AFB503AF}">
      <dgm:prSet/>
      <dgm:spPr/>
      <dgm:t>
        <a:bodyPr/>
        <a:lstStyle/>
        <a:p>
          <a:endParaRPr lang="en-US"/>
        </a:p>
      </dgm:t>
    </dgm:pt>
    <dgm:pt modelId="{DDD57FCC-F87F-4F97-88D2-3DF5AA7C5327}" type="sibTrans" cxnId="{C7C67831-C9F2-4D09-A453-0838AFB503AF}">
      <dgm:prSet/>
      <dgm:spPr/>
      <dgm:t>
        <a:bodyPr/>
        <a:lstStyle/>
        <a:p>
          <a:endParaRPr lang="en-US"/>
        </a:p>
      </dgm:t>
    </dgm:pt>
    <dgm:pt modelId="{19A0FD10-B5A9-41CF-BF61-BB0C08E16F0C}">
      <dgm:prSet custT="1"/>
      <dgm:spPr/>
      <dgm:t>
        <a:bodyPr/>
        <a:lstStyle/>
        <a:p>
          <a:r>
            <a:rPr lang="en-US" sz="1400" dirty="0"/>
            <a:t>Softening mouthfeel</a:t>
          </a:r>
        </a:p>
      </dgm:t>
    </dgm:pt>
    <dgm:pt modelId="{9CAD515D-97BB-4E99-A1BF-7AB7A1C97248}" type="parTrans" cxnId="{F015C89D-01A8-4EBC-BC6F-06D4CDB0D0EA}">
      <dgm:prSet/>
      <dgm:spPr/>
      <dgm:t>
        <a:bodyPr/>
        <a:lstStyle/>
        <a:p>
          <a:endParaRPr lang="en-US"/>
        </a:p>
      </dgm:t>
    </dgm:pt>
    <dgm:pt modelId="{F745E646-7D63-4F42-BF26-22037004A56A}" type="sibTrans" cxnId="{F015C89D-01A8-4EBC-BC6F-06D4CDB0D0EA}">
      <dgm:prSet/>
      <dgm:spPr/>
      <dgm:t>
        <a:bodyPr/>
        <a:lstStyle/>
        <a:p>
          <a:endParaRPr lang="en-US"/>
        </a:p>
      </dgm:t>
    </dgm:pt>
    <dgm:pt modelId="{816D2F95-ED24-45AD-859D-B045FF6BF275}">
      <dgm:prSet custT="1"/>
      <dgm:spPr/>
      <dgm:t>
        <a:bodyPr/>
        <a:lstStyle/>
        <a:p>
          <a:r>
            <a:rPr lang="en-US" sz="1400" dirty="0"/>
            <a:t>Enhancing structure </a:t>
          </a:r>
        </a:p>
      </dgm:t>
    </dgm:pt>
    <dgm:pt modelId="{12F4C39D-AEC6-45C3-92D9-211C1914667D}" type="parTrans" cxnId="{9095E8E4-5860-401A-8C16-1BC56EE67A91}">
      <dgm:prSet/>
      <dgm:spPr/>
      <dgm:t>
        <a:bodyPr/>
        <a:lstStyle/>
        <a:p>
          <a:endParaRPr lang="en-US"/>
        </a:p>
      </dgm:t>
    </dgm:pt>
    <dgm:pt modelId="{2CC418F5-CC87-4DEA-B8B0-A93494543B51}" type="sibTrans" cxnId="{9095E8E4-5860-401A-8C16-1BC56EE67A91}">
      <dgm:prSet/>
      <dgm:spPr/>
      <dgm:t>
        <a:bodyPr/>
        <a:lstStyle/>
        <a:p>
          <a:endParaRPr lang="en-US"/>
        </a:p>
      </dgm:t>
    </dgm:pt>
    <dgm:pt modelId="{91D8F95D-A467-4A71-9CAD-B368093CC380}">
      <dgm:prSet custT="1"/>
      <dgm:spPr/>
      <dgm:t>
        <a:bodyPr/>
        <a:lstStyle/>
        <a:p>
          <a:r>
            <a:rPr lang="en-US" sz="1400" dirty="0"/>
            <a:t>Increasing aromatic intensity</a:t>
          </a:r>
        </a:p>
      </dgm:t>
    </dgm:pt>
    <dgm:pt modelId="{1E6F4903-386D-41D7-8774-256F95000753}" type="parTrans" cxnId="{D611C501-6F17-4C68-9D24-B114210A3E12}">
      <dgm:prSet/>
      <dgm:spPr/>
      <dgm:t>
        <a:bodyPr/>
        <a:lstStyle/>
        <a:p>
          <a:endParaRPr lang="en-US"/>
        </a:p>
      </dgm:t>
    </dgm:pt>
    <dgm:pt modelId="{9FC8D38A-7214-4E0A-92E9-B349FF1B3D3C}" type="sibTrans" cxnId="{D611C501-6F17-4C68-9D24-B114210A3E12}">
      <dgm:prSet/>
      <dgm:spPr/>
      <dgm:t>
        <a:bodyPr/>
        <a:lstStyle/>
        <a:p>
          <a:endParaRPr lang="en-US"/>
        </a:p>
      </dgm:t>
    </dgm:pt>
    <dgm:pt modelId="{B479FCBE-D13B-4789-B02A-8889E8B304C0}">
      <dgm:prSet custT="1"/>
      <dgm:spPr/>
      <dgm:t>
        <a:bodyPr/>
        <a:lstStyle/>
        <a:p>
          <a:r>
            <a:rPr lang="en-US" sz="1400" dirty="0"/>
            <a:t>Antioxidant</a:t>
          </a:r>
        </a:p>
      </dgm:t>
    </dgm:pt>
    <dgm:pt modelId="{F588C7C2-FC22-4A00-901D-001E0E84F4F6}" type="parTrans" cxnId="{BE766D10-6033-461A-A9D9-BFC58EBB7F85}">
      <dgm:prSet/>
      <dgm:spPr/>
      <dgm:t>
        <a:bodyPr/>
        <a:lstStyle/>
        <a:p>
          <a:endParaRPr lang="en-US"/>
        </a:p>
      </dgm:t>
    </dgm:pt>
    <dgm:pt modelId="{51B94A7D-B989-4128-8DD7-B11469ADD55E}" type="sibTrans" cxnId="{BE766D10-6033-461A-A9D9-BFC58EBB7F85}">
      <dgm:prSet/>
      <dgm:spPr/>
      <dgm:t>
        <a:bodyPr/>
        <a:lstStyle/>
        <a:p>
          <a:endParaRPr lang="en-US"/>
        </a:p>
      </dgm:t>
    </dgm:pt>
    <dgm:pt modelId="{4FE3861B-7650-4465-801E-BF19286CB59D}" type="pres">
      <dgm:prSet presAssocID="{2AF9269F-C6A8-405B-B5AF-5419653F3329}" presName="Name0" presStyleCnt="0">
        <dgm:presLayoutVars>
          <dgm:dir/>
          <dgm:animLvl val="lvl"/>
          <dgm:resizeHandles val="exact"/>
        </dgm:presLayoutVars>
      </dgm:prSet>
      <dgm:spPr/>
    </dgm:pt>
    <dgm:pt modelId="{2E2A1EAC-AF06-46DD-A096-5C410F046B23}" type="pres">
      <dgm:prSet presAssocID="{A3AFC269-CAAC-4C2F-8867-01D6C980FE88}" presName="linNode" presStyleCnt="0"/>
      <dgm:spPr/>
    </dgm:pt>
    <dgm:pt modelId="{D3845AA9-669F-4870-8E6B-40CE42713A7C}" type="pres">
      <dgm:prSet presAssocID="{A3AFC269-CAAC-4C2F-8867-01D6C980FE88}" presName="parentText" presStyleLbl="solidFgAcc1" presStyleIdx="0" presStyleCnt="3">
        <dgm:presLayoutVars>
          <dgm:chMax val="1"/>
          <dgm:bulletEnabled/>
        </dgm:presLayoutVars>
      </dgm:prSet>
      <dgm:spPr/>
    </dgm:pt>
    <dgm:pt modelId="{9D0AE4B6-CF91-4E6E-8484-72C89FCAAA59}" type="pres">
      <dgm:prSet presAssocID="{A3AFC269-CAAC-4C2F-8867-01D6C980FE88}" presName="descendantText" presStyleLbl="alignNode1" presStyleIdx="0" presStyleCnt="3" custLinFactNeighborX="6756" custLinFactNeighborY="-98">
        <dgm:presLayoutVars>
          <dgm:bulletEnabled/>
        </dgm:presLayoutVars>
      </dgm:prSet>
      <dgm:spPr/>
    </dgm:pt>
    <dgm:pt modelId="{B22FCC0B-328C-4F92-B9FC-11173BEAF114}" type="pres">
      <dgm:prSet presAssocID="{7EE133B3-0759-44A1-BDFE-B82617F24381}" presName="sp" presStyleCnt="0"/>
      <dgm:spPr/>
    </dgm:pt>
    <dgm:pt modelId="{4FE17B17-A819-47CD-8599-FBC5D7FA784D}" type="pres">
      <dgm:prSet presAssocID="{B077CB99-EBBA-454E-A35A-0AC55E09F9D9}" presName="linNode" presStyleCnt="0"/>
      <dgm:spPr/>
    </dgm:pt>
    <dgm:pt modelId="{6B1A45AD-4939-4508-9A0D-206CBC840357}" type="pres">
      <dgm:prSet presAssocID="{B077CB99-EBBA-454E-A35A-0AC55E09F9D9}" presName="parentText" presStyleLbl="solidFgAcc1" presStyleIdx="1" presStyleCnt="3">
        <dgm:presLayoutVars>
          <dgm:chMax val="1"/>
          <dgm:bulletEnabled/>
        </dgm:presLayoutVars>
      </dgm:prSet>
      <dgm:spPr/>
    </dgm:pt>
    <dgm:pt modelId="{67C176D6-EA4F-40D6-899E-FCCB6B5F34D2}" type="pres">
      <dgm:prSet presAssocID="{B077CB99-EBBA-454E-A35A-0AC55E09F9D9}" presName="descendantText" presStyleLbl="alignNode1" presStyleIdx="1" presStyleCnt="3">
        <dgm:presLayoutVars>
          <dgm:bulletEnabled/>
        </dgm:presLayoutVars>
      </dgm:prSet>
      <dgm:spPr/>
    </dgm:pt>
    <dgm:pt modelId="{75DA57F0-2E01-4F66-B4A4-12914017C4A0}" type="pres">
      <dgm:prSet presAssocID="{60E745BF-1BBB-45C8-A6F2-A7139F49DB6A}" presName="sp" presStyleCnt="0"/>
      <dgm:spPr/>
    </dgm:pt>
    <dgm:pt modelId="{214AEB4A-EDF0-4A16-AC2C-9AA1DEF22439}" type="pres">
      <dgm:prSet presAssocID="{E729718B-3527-4B12-9EE6-55DF0BA59D9B}" presName="linNode" presStyleCnt="0"/>
      <dgm:spPr/>
    </dgm:pt>
    <dgm:pt modelId="{2A14CE19-0E3D-4341-B0AD-C351F4C702CF}" type="pres">
      <dgm:prSet presAssocID="{E729718B-3527-4B12-9EE6-55DF0BA59D9B}" presName="parentText" presStyleLbl="solidFgAcc1" presStyleIdx="2" presStyleCnt="3">
        <dgm:presLayoutVars>
          <dgm:chMax val="1"/>
          <dgm:bulletEnabled/>
        </dgm:presLayoutVars>
      </dgm:prSet>
      <dgm:spPr/>
    </dgm:pt>
    <dgm:pt modelId="{4BFCFDE8-7377-48D6-8CD4-E3D586F5F0A8}" type="pres">
      <dgm:prSet presAssocID="{E729718B-3527-4B12-9EE6-55DF0BA59D9B}" presName="descendantText" presStyleLbl="alignNode1" presStyleIdx="2" presStyleCnt="3" custLinFactNeighborX="309" custLinFactNeighborY="-2741">
        <dgm:presLayoutVars>
          <dgm:bulletEnabled/>
        </dgm:presLayoutVars>
      </dgm:prSet>
      <dgm:spPr/>
    </dgm:pt>
  </dgm:ptLst>
  <dgm:cxnLst>
    <dgm:cxn modelId="{D611C501-6F17-4C68-9D24-B114210A3E12}" srcId="{766992AB-5225-4A11-B104-1F398B4BDDCA}" destId="{91D8F95D-A467-4A71-9CAD-B368093CC380}" srcOrd="2" destOrd="0" parTransId="{1E6F4903-386D-41D7-8774-256F95000753}" sibTransId="{9FC8D38A-7214-4E0A-92E9-B349FF1B3D3C}"/>
    <dgm:cxn modelId="{7E9FC90B-EE9D-4CDF-85E1-00E0A23F93C1}" type="presOf" srcId="{91D8F95D-A467-4A71-9CAD-B368093CC380}" destId="{4BFCFDE8-7377-48D6-8CD4-E3D586F5F0A8}" srcOrd="0" destOrd="3" presId="urn:microsoft.com/office/officeart/2016/7/layout/VerticalHollowActionList"/>
    <dgm:cxn modelId="{BE766D10-6033-461A-A9D9-BFC58EBB7F85}" srcId="{766992AB-5225-4A11-B104-1F398B4BDDCA}" destId="{B479FCBE-D13B-4789-B02A-8889E8B304C0}" srcOrd="3" destOrd="0" parTransId="{F588C7C2-FC22-4A00-901D-001E0E84F4F6}" sibTransId="{51B94A7D-B989-4128-8DD7-B11469ADD55E}"/>
    <dgm:cxn modelId="{7AAE6B30-9E25-4F8A-8A0C-2446BCE7BBAF}" srcId="{2AF9269F-C6A8-405B-B5AF-5419653F3329}" destId="{E729718B-3527-4B12-9EE6-55DF0BA59D9B}" srcOrd="2" destOrd="0" parTransId="{12F3571C-1C72-4626-8B8A-3EB0F4E72077}" sibTransId="{A9421815-3AF8-4B7A-90FD-F5547051994F}"/>
    <dgm:cxn modelId="{C7C67831-C9F2-4D09-A453-0838AFB503AF}" srcId="{E729718B-3527-4B12-9EE6-55DF0BA59D9B}" destId="{766992AB-5225-4A11-B104-1F398B4BDDCA}" srcOrd="0" destOrd="0" parTransId="{0C4709B7-F2DB-4AF2-8453-8A93BA46636F}" sibTransId="{DDD57FCC-F87F-4F97-88D2-3DF5AA7C5327}"/>
    <dgm:cxn modelId="{02A35343-AAFD-4FC5-8168-EEDD4B8DAEEF}" type="presOf" srcId="{766992AB-5225-4A11-B104-1F398B4BDDCA}" destId="{4BFCFDE8-7377-48D6-8CD4-E3D586F5F0A8}" srcOrd="0" destOrd="0" presId="urn:microsoft.com/office/officeart/2016/7/layout/VerticalHollowActionList"/>
    <dgm:cxn modelId="{6B63666B-420E-41EA-A954-C126C73FCFD1}" type="presOf" srcId="{A3AFC269-CAAC-4C2F-8867-01D6C980FE88}" destId="{D3845AA9-669F-4870-8E6B-40CE42713A7C}" srcOrd="0" destOrd="0" presId="urn:microsoft.com/office/officeart/2016/7/layout/VerticalHollowActionList"/>
    <dgm:cxn modelId="{01C84253-2FDD-436E-A298-124D09A79043}" srcId="{A3AFC269-CAAC-4C2F-8867-01D6C980FE88}" destId="{F648E0E4-F60D-4937-8849-267016F0D9F5}" srcOrd="0" destOrd="0" parTransId="{7F883869-3978-4F7A-8650-D3352DD32533}" sibTransId="{4C09F076-7A3E-497E-B55D-9CE08F0C3A64}"/>
    <dgm:cxn modelId="{AE4D4754-1865-4D72-92C3-AA2971C71306}" type="presOf" srcId="{F648E0E4-F60D-4937-8849-267016F0D9F5}" destId="{9D0AE4B6-CF91-4E6E-8484-72C89FCAAA59}" srcOrd="0" destOrd="0" presId="urn:microsoft.com/office/officeart/2016/7/layout/VerticalHollowActionList"/>
    <dgm:cxn modelId="{3E00E880-7C48-4D5F-8629-B01C1BA48C24}" type="presOf" srcId="{B3250E64-D185-446D-A507-FFDA2D4121BB}" destId="{67C176D6-EA4F-40D6-899E-FCCB6B5F34D2}" srcOrd="0" destOrd="0" presId="urn:microsoft.com/office/officeart/2016/7/layout/VerticalHollowActionList"/>
    <dgm:cxn modelId="{637F5E83-7670-4475-829D-95C87690B8A5}" srcId="{B077CB99-EBBA-454E-A35A-0AC55E09F9D9}" destId="{B3250E64-D185-446D-A507-FFDA2D4121BB}" srcOrd="0" destOrd="0" parTransId="{7D2AA740-A10D-4B47-BB50-786D8BF20C06}" sibTransId="{0EC30E83-A51F-4D37-A3D1-6EA207D5B06C}"/>
    <dgm:cxn modelId="{B6CA1394-7DBE-42EB-9E38-9567F10A87BB}" srcId="{2AF9269F-C6A8-405B-B5AF-5419653F3329}" destId="{A3AFC269-CAAC-4C2F-8867-01D6C980FE88}" srcOrd="0" destOrd="0" parTransId="{11E02607-2B78-48A8-A23B-52D43D30A112}" sibTransId="{7EE133B3-0759-44A1-BDFE-B82617F24381}"/>
    <dgm:cxn modelId="{F015C89D-01A8-4EBC-BC6F-06D4CDB0D0EA}" srcId="{766992AB-5225-4A11-B104-1F398B4BDDCA}" destId="{19A0FD10-B5A9-41CF-BF61-BB0C08E16F0C}" srcOrd="0" destOrd="0" parTransId="{9CAD515D-97BB-4E99-A1BF-7AB7A1C97248}" sibTransId="{F745E646-7D63-4F42-BF26-22037004A56A}"/>
    <dgm:cxn modelId="{D7DAEFA2-1B0A-4099-A0DF-5B60084BFD8F}" srcId="{2AF9269F-C6A8-405B-B5AF-5419653F3329}" destId="{B077CB99-EBBA-454E-A35A-0AC55E09F9D9}" srcOrd="1" destOrd="0" parTransId="{008D6912-9ED6-4B50-9D82-3B58C85E0A6D}" sibTransId="{60E745BF-1BBB-45C8-A6F2-A7139F49DB6A}"/>
    <dgm:cxn modelId="{A28CF1AB-8A02-47E6-B897-B5069B2F1F2D}" type="presOf" srcId="{B077CB99-EBBA-454E-A35A-0AC55E09F9D9}" destId="{6B1A45AD-4939-4508-9A0D-206CBC840357}" srcOrd="0" destOrd="0" presId="urn:microsoft.com/office/officeart/2016/7/layout/VerticalHollowActionList"/>
    <dgm:cxn modelId="{D03CBBB9-2C34-4CC4-801F-1B956DB55FEC}" type="presOf" srcId="{19A0FD10-B5A9-41CF-BF61-BB0C08E16F0C}" destId="{4BFCFDE8-7377-48D6-8CD4-E3D586F5F0A8}" srcOrd="0" destOrd="1" presId="urn:microsoft.com/office/officeart/2016/7/layout/VerticalHollowActionList"/>
    <dgm:cxn modelId="{E51511CB-EF5A-4FB6-923C-14D5894C3E25}" type="presOf" srcId="{B479FCBE-D13B-4789-B02A-8889E8B304C0}" destId="{4BFCFDE8-7377-48D6-8CD4-E3D586F5F0A8}" srcOrd="0" destOrd="4" presId="urn:microsoft.com/office/officeart/2016/7/layout/VerticalHollowActionList"/>
    <dgm:cxn modelId="{22336CD4-EA21-4134-9998-AA8CC763DE59}" type="presOf" srcId="{816D2F95-ED24-45AD-859D-B045FF6BF275}" destId="{4BFCFDE8-7377-48D6-8CD4-E3D586F5F0A8}" srcOrd="0" destOrd="2" presId="urn:microsoft.com/office/officeart/2016/7/layout/VerticalHollowActionList"/>
    <dgm:cxn modelId="{189FB5DC-3052-4CC5-9217-332615F28117}" type="presOf" srcId="{E729718B-3527-4B12-9EE6-55DF0BA59D9B}" destId="{2A14CE19-0E3D-4341-B0AD-C351F4C702CF}" srcOrd="0" destOrd="0" presId="urn:microsoft.com/office/officeart/2016/7/layout/VerticalHollowActionList"/>
    <dgm:cxn modelId="{FB5CEDE1-9668-4751-855B-886F120691F6}" type="presOf" srcId="{2AF9269F-C6A8-405B-B5AF-5419653F3329}" destId="{4FE3861B-7650-4465-801E-BF19286CB59D}" srcOrd="0" destOrd="0" presId="urn:microsoft.com/office/officeart/2016/7/layout/VerticalHollowActionList"/>
    <dgm:cxn modelId="{9095E8E4-5860-401A-8C16-1BC56EE67A91}" srcId="{766992AB-5225-4A11-B104-1F398B4BDDCA}" destId="{816D2F95-ED24-45AD-859D-B045FF6BF275}" srcOrd="1" destOrd="0" parTransId="{12F4C39D-AEC6-45C3-92D9-211C1914667D}" sibTransId="{2CC418F5-CC87-4DEA-B8B0-A93494543B51}"/>
    <dgm:cxn modelId="{28947CEB-8FA5-4889-91C3-E68AB5BFACCB}" type="presParOf" srcId="{4FE3861B-7650-4465-801E-BF19286CB59D}" destId="{2E2A1EAC-AF06-46DD-A096-5C410F046B23}" srcOrd="0" destOrd="0" presId="urn:microsoft.com/office/officeart/2016/7/layout/VerticalHollowActionList"/>
    <dgm:cxn modelId="{0B716D8C-C77C-4B16-9798-1F00E696F488}" type="presParOf" srcId="{2E2A1EAC-AF06-46DD-A096-5C410F046B23}" destId="{D3845AA9-669F-4870-8E6B-40CE42713A7C}" srcOrd="0" destOrd="0" presId="urn:microsoft.com/office/officeart/2016/7/layout/VerticalHollowActionList"/>
    <dgm:cxn modelId="{52AD5006-2E74-4681-A982-920515ADF218}" type="presParOf" srcId="{2E2A1EAC-AF06-46DD-A096-5C410F046B23}" destId="{9D0AE4B6-CF91-4E6E-8484-72C89FCAAA59}" srcOrd="1" destOrd="0" presId="urn:microsoft.com/office/officeart/2016/7/layout/VerticalHollowActionList"/>
    <dgm:cxn modelId="{FDF80BDC-87C0-418A-A611-5A5771600AEE}" type="presParOf" srcId="{4FE3861B-7650-4465-801E-BF19286CB59D}" destId="{B22FCC0B-328C-4F92-B9FC-11173BEAF114}" srcOrd="1" destOrd="0" presId="urn:microsoft.com/office/officeart/2016/7/layout/VerticalHollowActionList"/>
    <dgm:cxn modelId="{72DCBE36-DD87-4C3A-AD4C-17E02DBF8DCC}" type="presParOf" srcId="{4FE3861B-7650-4465-801E-BF19286CB59D}" destId="{4FE17B17-A819-47CD-8599-FBC5D7FA784D}" srcOrd="2" destOrd="0" presId="urn:microsoft.com/office/officeart/2016/7/layout/VerticalHollowActionList"/>
    <dgm:cxn modelId="{49C11049-DDB3-42C9-9F8C-74DD2D52BA1F}" type="presParOf" srcId="{4FE17B17-A819-47CD-8599-FBC5D7FA784D}" destId="{6B1A45AD-4939-4508-9A0D-206CBC840357}" srcOrd="0" destOrd="0" presId="urn:microsoft.com/office/officeart/2016/7/layout/VerticalHollowActionList"/>
    <dgm:cxn modelId="{0A67B14D-35BB-400F-BF88-E9B18BD2F9BC}" type="presParOf" srcId="{4FE17B17-A819-47CD-8599-FBC5D7FA784D}" destId="{67C176D6-EA4F-40D6-899E-FCCB6B5F34D2}" srcOrd="1" destOrd="0" presId="urn:microsoft.com/office/officeart/2016/7/layout/VerticalHollowActionList"/>
    <dgm:cxn modelId="{478598E2-BBB6-4F58-9DF8-A7916EFD03BC}" type="presParOf" srcId="{4FE3861B-7650-4465-801E-BF19286CB59D}" destId="{75DA57F0-2E01-4F66-B4A4-12914017C4A0}" srcOrd="3" destOrd="0" presId="urn:microsoft.com/office/officeart/2016/7/layout/VerticalHollowActionList"/>
    <dgm:cxn modelId="{46A4FBAC-94D3-4232-BB7C-EFC0305B70D4}" type="presParOf" srcId="{4FE3861B-7650-4465-801E-BF19286CB59D}" destId="{214AEB4A-EDF0-4A16-AC2C-9AA1DEF22439}" srcOrd="4" destOrd="0" presId="urn:microsoft.com/office/officeart/2016/7/layout/VerticalHollowActionList"/>
    <dgm:cxn modelId="{FA13DD08-1216-4684-ACCD-6B48C97F4A9B}" type="presParOf" srcId="{214AEB4A-EDF0-4A16-AC2C-9AA1DEF22439}" destId="{2A14CE19-0E3D-4341-B0AD-C351F4C702CF}" srcOrd="0" destOrd="0" presId="urn:microsoft.com/office/officeart/2016/7/layout/VerticalHollowActionList"/>
    <dgm:cxn modelId="{C5B0BF1F-8DDF-46FD-BA8C-97EF9788373C}" type="presParOf" srcId="{214AEB4A-EDF0-4A16-AC2C-9AA1DEF22439}" destId="{4BFCFDE8-7377-48D6-8CD4-E3D586F5F0A8}"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DB115-C165-40F6-B20A-892BA41275DB}">
      <dsp:nvSpPr>
        <dsp:cNvPr id="0" name=""/>
        <dsp:cNvSpPr/>
      </dsp:nvSpPr>
      <dsp:spPr>
        <a:xfrm>
          <a:off x="55968" y="1187205"/>
          <a:ext cx="7162800" cy="799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7FF5A7-7B21-4DCB-833B-7B7AB3C90114}">
      <dsp:nvSpPr>
        <dsp:cNvPr id="0" name=""/>
        <dsp:cNvSpPr/>
      </dsp:nvSpPr>
      <dsp:spPr>
        <a:xfrm>
          <a:off x="245779" y="531794"/>
          <a:ext cx="1147432" cy="1238644"/>
        </a:xfrm>
        <a:prstGeom prst="rect">
          <a:avLst/>
        </a:prstGeom>
        <a:blipFill>
          <a:blip xmlns:r="http://schemas.openxmlformats.org/officeDocument/2006/relationships" r:embed="rId1"/>
          <a:srcRect/>
          <a:stretch>
            <a:fillRect l="-17000" r="-17000"/>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F268BD-E7D0-4DB9-A14A-3762D2B45616}">
      <dsp:nvSpPr>
        <dsp:cNvPr id="0" name=""/>
        <dsp:cNvSpPr/>
      </dsp:nvSpPr>
      <dsp:spPr>
        <a:xfrm>
          <a:off x="1435274" y="723899"/>
          <a:ext cx="5727525" cy="799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626" tIns="84626" rIns="84626" bIns="84626" numCol="1" spcCol="1270" anchor="ctr" anchorCtr="0">
          <a:noAutofit/>
        </a:bodyPr>
        <a:lstStyle/>
        <a:p>
          <a:pPr marL="0" lvl="0" indent="0" algn="l" defTabSz="844550">
            <a:lnSpc>
              <a:spcPct val="90000"/>
            </a:lnSpc>
            <a:spcBef>
              <a:spcPct val="0"/>
            </a:spcBef>
            <a:spcAft>
              <a:spcPct val="35000"/>
            </a:spcAft>
            <a:buNone/>
          </a:pPr>
          <a:r>
            <a:rPr lang="en-US" sz="1900" kern="1200" dirty="0"/>
            <a:t>How did I get here? </a:t>
          </a:r>
        </a:p>
      </dsp:txBody>
      <dsp:txXfrm>
        <a:off x="1435274" y="723899"/>
        <a:ext cx="5727525" cy="799616"/>
      </dsp:txXfrm>
    </dsp:sp>
    <dsp:sp modelId="{5619042C-8B91-4AAB-A877-BBC7F5CE2707}">
      <dsp:nvSpPr>
        <dsp:cNvPr id="0" name=""/>
        <dsp:cNvSpPr/>
      </dsp:nvSpPr>
      <dsp:spPr>
        <a:xfrm flipH="1">
          <a:off x="-29880" y="1037935"/>
          <a:ext cx="1933" cy="799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3F6106-929A-4AAB-ADB8-6969E244F276}">
      <dsp:nvSpPr>
        <dsp:cNvPr id="0" name=""/>
        <dsp:cNvSpPr/>
      </dsp:nvSpPr>
      <dsp:spPr>
        <a:xfrm>
          <a:off x="150411" y="1696164"/>
          <a:ext cx="54272" cy="279413"/>
        </a:xfrm>
        <a:prstGeom prst="rect">
          <a:avLst/>
        </a:prstGeom>
        <a:solidFill>
          <a:schemeClr val="bg1"/>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9AB814-20F4-422A-BF56-9D03D0BFA325}">
      <dsp:nvSpPr>
        <dsp:cNvPr id="0" name=""/>
        <dsp:cNvSpPr/>
      </dsp:nvSpPr>
      <dsp:spPr>
        <a:xfrm flipH="1">
          <a:off x="1581706" y="1390286"/>
          <a:ext cx="3479380" cy="799616"/>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84626" tIns="84626" rIns="84626" bIns="84626"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solidFill>
            </a:rPr>
            <a:t>Overview of Winemaking Price</a:t>
          </a:r>
        </a:p>
      </dsp:txBody>
      <dsp:txXfrm>
        <a:off x="1581706" y="1390286"/>
        <a:ext cx="3479380" cy="799616"/>
      </dsp:txXfrm>
    </dsp:sp>
    <dsp:sp modelId="{7127015F-41C5-4B6A-A00C-E394B98A9179}">
      <dsp:nvSpPr>
        <dsp:cNvPr id="0" name=""/>
        <dsp:cNvSpPr/>
      </dsp:nvSpPr>
      <dsp:spPr>
        <a:xfrm>
          <a:off x="651416" y="1776949"/>
          <a:ext cx="3014176" cy="799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626" tIns="84626" rIns="84626" bIns="84626" numCol="1" spcCol="1270" anchor="ctr" anchorCtr="0">
          <a:noAutofit/>
        </a:bodyPr>
        <a:lstStyle/>
        <a:p>
          <a:pPr marL="0" lvl="0" indent="0" algn="l" defTabSz="488950">
            <a:lnSpc>
              <a:spcPct val="90000"/>
            </a:lnSpc>
            <a:spcBef>
              <a:spcPct val="0"/>
            </a:spcBef>
            <a:spcAft>
              <a:spcPct val="35000"/>
            </a:spcAft>
            <a:buNone/>
          </a:pPr>
          <a:r>
            <a:rPr lang="en-US" sz="1100" kern="1200" dirty="0">
              <a:solidFill>
                <a:schemeClr val="bg1"/>
              </a:solidFill>
            </a:rPr>
            <a:t>Common Challenges at Each Phase</a:t>
          </a:r>
        </a:p>
        <a:p>
          <a:pPr marL="0" lvl="0" indent="0" algn="l" defTabSz="488950">
            <a:lnSpc>
              <a:spcPct val="90000"/>
            </a:lnSpc>
            <a:spcBef>
              <a:spcPct val="0"/>
            </a:spcBef>
            <a:spcAft>
              <a:spcPct val="35000"/>
            </a:spcAft>
            <a:buNone/>
          </a:pPr>
          <a:r>
            <a:rPr lang="en-US" sz="1100" kern="1200" dirty="0">
              <a:solidFill>
                <a:schemeClr val="bg1"/>
              </a:solidFill>
            </a:rPr>
            <a:t>Important Considerations.</a:t>
          </a:r>
        </a:p>
      </dsp:txBody>
      <dsp:txXfrm>
        <a:off x="651416" y="1776949"/>
        <a:ext cx="3014176" cy="799616"/>
      </dsp:txXfrm>
    </dsp:sp>
    <dsp:sp modelId="{A0EA3577-4356-4768-9071-FDC615DA60C6}">
      <dsp:nvSpPr>
        <dsp:cNvPr id="0" name=""/>
        <dsp:cNvSpPr/>
      </dsp:nvSpPr>
      <dsp:spPr>
        <a:xfrm>
          <a:off x="1359323" y="2628423"/>
          <a:ext cx="1315607" cy="799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687DE2-59A1-4A61-8660-2C0A0B1AE735}">
      <dsp:nvSpPr>
        <dsp:cNvPr id="0" name=""/>
        <dsp:cNvSpPr/>
      </dsp:nvSpPr>
      <dsp:spPr>
        <a:xfrm>
          <a:off x="152399" y="2171699"/>
          <a:ext cx="1050573" cy="1268514"/>
        </a:xfrm>
        <a:prstGeom prst="rect">
          <a:avLst/>
        </a:prstGeom>
        <a:blipFill>
          <a:blip xmlns:r="http://schemas.openxmlformats.org/officeDocument/2006/relationships" r:embed="rId2"/>
          <a:srcRect/>
          <a:stretch>
            <a:fillRect l="-17000" r="-17000"/>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BB63779-E496-484B-8726-19525BDA9A5D}">
      <dsp:nvSpPr>
        <dsp:cNvPr id="0" name=""/>
        <dsp:cNvSpPr/>
      </dsp:nvSpPr>
      <dsp:spPr>
        <a:xfrm>
          <a:off x="1752608" y="2095502"/>
          <a:ext cx="3223260" cy="799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626" tIns="84626" rIns="84626" bIns="84626" numCol="1" spcCol="1270" anchor="ctr" anchorCtr="0">
          <a:noAutofit/>
        </a:bodyPr>
        <a:lstStyle/>
        <a:p>
          <a:pPr marL="0" lvl="0" indent="0" algn="l" defTabSz="844550">
            <a:lnSpc>
              <a:spcPct val="100000"/>
            </a:lnSpc>
            <a:spcBef>
              <a:spcPct val="0"/>
            </a:spcBef>
            <a:spcAft>
              <a:spcPts val="0"/>
            </a:spcAft>
            <a:buNone/>
          </a:pPr>
          <a:r>
            <a:rPr lang="en-US" sz="1900" kern="1200" dirty="0"/>
            <a:t>Along the Way…</a:t>
          </a:r>
        </a:p>
      </dsp:txBody>
      <dsp:txXfrm>
        <a:off x="1752608" y="2095502"/>
        <a:ext cx="3223260" cy="799616"/>
      </dsp:txXfrm>
    </dsp:sp>
    <dsp:sp modelId="{AC991ED1-74C5-4FD9-9D58-B2A0CC957755}">
      <dsp:nvSpPr>
        <dsp:cNvPr id="0" name=""/>
        <dsp:cNvSpPr/>
      </dsp:nvSpPr>
      <dsp:spPr>
        <a:xfrm>
          <a:off x="1600204" y="2686291"/>
          <a:ext cx="3014176" cy="799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626" tIns="84626" rIns="84626" bIns="84626" numCol="1" spcCol="1270" anchor="ctr" anchorCtr="0">
          <a:noAutofit/>
        </a:bodyPr>
        <a:lstStyle/>
        <a:p>
          <a:pPr marL="0" lvl="0" indent="0" algn="l" defTabSz="488950">
            <a:lnSpc>
              <a:spcPct val="90000"/>
            </a:lnSpc>
            <a:spcBef>
              <a:spcPct val="0"/>
            </a:spcBef>
            <a:spcAft>
              <a:spcPct val="35000"/>
            </a:spcAft>
            <a:buNone/>
          </a:pPr>
          <a:r>
            <a:rPr lang="en-US" sz="1100" kern="1200" dirty="0"/>
            <a:t>Things I know Now, That Would Have Been Nice to Know Way Back When…</a:t>
          </a:r>
        </a:p>
        <a:p>
          <a:pPr marL="0" lvl="0" indent="0" algn="l" defTabSz="488950">
            <a:lnSpc>
              <a:spcPct val="90000"/>
            </a:lnSpc>
            <a:spcBef>
              <a:spcPct val="0"/>
            </a:spcBef>
            <a:spcAft>
              <a:spcPct val="35000"/>
            </a:spcAft>
            <a:buNone/>
          </a:pPr>
          <a:r>
            <a:rPr lang="en-US" sz="1100" kern="1200" dirty="0"/>
            <a:t>Blending Art &amp; Science To Create Something Magical That Touches Our Soul</a:t>
          </a:r>
        </a:p>
      </dsp:txBody>
      <dsp:txXfrm>
        <a:off x="1600204" y="2686291"/>
        <a:ext cx="3014176" cy="799616"/>
      </dsp:txXfrm>
    </dsp:sp>
    <dsp:sp modelId="{3517D5C1-D0EA-4966-ACB5-9E167B83F858}">
      <dsp:nvSpPr>
        <dsp:cNvPr id="0" name=""/>
        <dsp:cNvSpPr/>
      </dsp:nvSpPr>
      <dsp:spPr>
        <a:xfrm>
          <a:off x="0" y="4001879"/>
          <a:ext cx="7162800" cy="799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C60C65-4A84-4A96-A669-B81633C8DE80}">
      <dsp:nvSpPr>
        <dsp:cNvPr id="0" name=""/>
        <dsp:cNvSpPr/>
      </dsp:nvSpPr>
      <dsp:spPr>
        <a:xfrm>
          <a:off x="152399" y="3695699"/>
          <a:ext cx="794373" cy="871248"/>
        </a:xfrm>
        <a:prstGeom prst="rect">
          <a:avLst/>
        </a:prstGeom>
        <a:blipFill>
          <a:blip xmlns:r="http://schemas.openxmlformats.org/officeDocument/2006/relationships" r:embed="rId3"/>
          <a:srcRect/>
          <a:stretch>
            <a:fillRect t="-5000" b="-5000"/>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858AF7-A9B8-42B9-BCD9-0822BD7ACF77}">
      <dsp:nvSpPr>
        <dsp:cNvPr id="0" name=""/>
        <dsp:cNvSpPr/>
      </dsp:nvSpPr>
      <dsp:spPr>
        <a:xfrm>
          <a:off x="914369" y="3771901"/>
          <a:ext cx="6237436" cy="799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626" tIns="84626" rIns="84626" bIns="84626" numCol="1" spcCol="1270" anchor="ctr" anchorCtr="0">
          <a:noAutofit/>
        </a:bodyPr>
        <a:lstStyle/>
        <a:p>
          <a:pPr marL="0" lvl="0" indent="0" algn="l" defTabSz="844550">
            <a:lnSpc>
              <a:spcPct val="90000"/>
            </a:lnSpc>
            <a:spcBef>
              <a:spcPct val="0"/>
            </a:spcBef>
            <a:spcAft>
              <a:spcPct val="35000"/>
            </a:spcAft>
            <a:buNone/>
          </a:pPr>
          <a:r>
            <a:rPr lang="en-US" sz="1900" kern="1200" dirty="0"/>
            <a:t>The Winemaker's Spice Rack &amp; Tool Box –</a:t>
          </a:r>
        </a:p>
        <a:p>
          <a:pPr marL="0" lvl="0" indent="0" algn="l" defTabSz="844550">
            <a:lnSpc>
              <a:spcPct val="90000"/>
            </a:lnSpc>
            <a:spcBef>
              <a:spcPct val="0"/>
            </a:spcBef>
            <a:spcAft>
              <a:spcPct val="35000"/>
            </a:spcAft>
            <a:buNone/>
          </a:pPr>
          <a:r>
            <a:rPr lang="en-US" sz="1900" kern="1200" dirty="0"/>
            <a:t> We Are Chefs of the       Ultimate "Slow Food".</a:t>
          </a:r>
        </a:p>
      </dsp:txBody>
      <dsp:txXfrm>
        <a:off x="914369" y="3771901"/>
        <a:ext cx="6237436" cy="799616"/>
      </dsp:txXfrm>
    </dsp:sp>
    <dsp:sp modelId="{19CCACD1-363F-4B0E-9F96-2FE7D027F664}">
      <dsp:nvSpPr>
        <dsp:cNvPr id="0" name=""/>
        <dsp:cNvSpPr/>
      </dsp:nvSpPr>
      <dsp:spPr>
        <a:xfrm>
          <a:off x="879249" y="5175112"/>
          <a:ext cx="824127" cy="799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A2E88B-2D0D-4DCA-9D7F-ED08ED096C4C}">
      <dsp:nvSpPr>
        <dsp:cNvPr id="0" name=""/>
        <dsp:cNvSpPr/>
      </dsp:nvSpPr>
      <dsp:spPr>
        <a:xfrm>
          <a:off x="235646" y="4984996"/>
          <a:ext cx="1188499" cy="1175248"/>
        </a:xfrm>
        <a:prstGeom prst="rect">
          <a:avLst/>
        </a:prstGeom>
        <a:blipFill>
          <a:blip xmlns:r="http://schemas.openxmlformats.org/officeDocument/2006/relationships" r:embed="rId4"/>
          <a:srcRect/>
          <a:stretch>
            <a:fillRect l="-35000" r="-35000"/>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23549C-DB48-4858-9326-D938E8625622}">
      <dsp:nvSpPr>
        <dsp:cNvPr id="0" name=""/>
        <dsp:cNvSpPr/>
      </dsp:nvSpPr>
      <dsp:spPr>
        <a:xfrm>
          <a:off x="1578457" y="5148845"/>
          <a:ext cx="1309362" cy="799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626" tIns="84626" rIns="84626" bIns="84626" numCol="1" spcCol="1270" anchor="ctr" anchorCtr="0">
          <a:noAutofit/>
        </a:bodyPr>
        <a:lstStyle/>
        <a:p>
          <a:pPr marL="0" lvl="0" indent="0" algn="l" defTabSz="844550">
            <a:lnSpc>
              <a:spcPct val="90000"/>
            </a:lnSpc>
            <a:spcBef>
              <a:spcPct val="0"/>
            </a:spcBef>
            <a:spcAft>
              <a:spcPct val="35000"/>
            </a:spcAft>
            <a:buNone/>
          </a:pPr>
          <a:r>
            <a:rPr lang="en-US" sz="1900" kern="1200" dirty="0"/>
            <a:t>Q &amp; A</a:t>
          </a:r>
        </a:p>
      </dsp:txBody>
      <dsp:txXfrm>
        <a:off x="1578457" y="5148845"/>
        <a:ext cx="1309362" cy="7996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0F696-D7D9-473C-BA0D-FAEE3A67964B}">
      <dsp:nvSpPr>
        <dsp:cNvPr id="0" name=""/>
        <dsp:cNvSpPr/>
      </dsp:nvSpPr>
      <dsp:spPr>
        <a:xfrm>
          <a:off x="2464455" y="488381"/>
          <a:ext cx="378761" cy="91440"/>
        </a:xfrm>
        <a:custGeom>
          <a:avLst/>
          <a:gdLst/>
          <a:ahLst/>
          <a:cxnLst/>
          <a:rect l="0" t="0" r="0" b="0"/>
          <a:pathLst>
            <a:path>
              <a:moveTo>
                <a:pt x="0" y="45720"/>
              </a:moveTo>
              <a:lnTo>
                <a:pt x="37876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100000"/>
            </a:lnSpc>
            <a:spcBef>
              <a:spcPct val="0"/>
            </a:spcBef>
            <a:spcAft>
              <a:spcPct val="35000"/>
            </a:spcAft>
            <a:buNone/>
          </a:pPr>
          <a:endParaRPr lang="en-US" sz="500" kern="1200"/>
        </a:p>
      </dsp:txBody>
      <dsp:txXfrm>
        <a:off x="2643602" y="532054"/>
        <a:ext cx="20468" cy="4093"/>
      </dsp:txXfrm>
    </dsp:sp>
    <dsp:sp modelId="{FBDA448E-800C-4949-A82E-02896CA26D80}">
      <dsp:nvSpPr>
        <dsp:cNvPr id="0" name=""/>
        <dsp:cNvSpPr/>
      </dsp:nvSpPr>
      <dsp:spPr>
        <a:xfrm>
          <a:off x="686422" y="151"/>
          <a:ext cx="1779833" cy="106789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213" tIns="91546" rIns="87213" bIns="91546" numCol="1" spcCol="1270" anchor="ctr" anchorCtr="0">
          <a:noAutofit/>
        </a:bodyPr>
        <a:lstStyle/>
        <a:p>
          <a:pPr marL="0" lvl="0" indent="0" algn="ctr" defTabSz="711200">
            <a:lnSpc>
              <a:spcPct val="100000"/>
            </a:lnSpc>
            <a:spcBef>
              <a:spcPct val="0"/>
            </a:spcBef>
            <a:spcAft>
              <a:spcPct val="35000"/>
            </a:spcAft>
            <a:buNone/>
          </a:pPr>
          <a:r>
            <a:rPr lang="en-US" sz="1600" kern="1200"/>
            <a:t>Started working at Rest. @ 14yrs.</a:t>
          </a:r>
          <a:endParaRPr lang="en-US" sz="1600" kern="1200" dirty="0"/>
        </a:p>
      </dsp:txBody>
      <dsp:txXfrm>
        <a:off x="686422" y="151"/>
        <a:ext cx="1779833" cy="1067899"/>
      </dsp:txXfrm>
    </dsp:sp>
    <dsp:sp modelId="{5529B1E6-4E38-4106-BF07-239F2F5CA4F2}">
      <dsp:nvSpPr>
        <dsp:cNvPr id="0" name=""/>
        <dsp:cNvSpPr/>
      </dsp:nvSpPr>
      <dsp:spPr>
        <a:xfrm>
          <a:off x="4653650" y="488381"/>
          <a:ext cx="378761" cy="91440"/>
        </a:xfrm>
        <a:custGeom>
          <a:avLst/>
          <a:gdLst/>
          <a:ahLst/>
          <a:cxnLst/>
          <a:rect l="0" t="0" r="0" b="0"/>
          <a:pathLst>
            <a:path>
              <a:moveTo>
                <a:pt x="0" y="45720"/>
              </a:moveTo>
              <a:lnTo>
                <a:pt x="37876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100000"/>
            </a:lnSpc>
            <a:spcBef>
              <a:spcPct val="0"/>
            </a:spcBef>
            <a:spcAft>
              <a:spcPct val="35000"/>
            </a:spcAft>
            <a:buNone/>
          </a:pPr>
          <a:endParaRPr lang="en-US" sz="500" kern="1200"/>
        </a:p>
      </dsp:txBody>
      <dsp:txXfrm>
        <a:off x="4832796" y="532054"/>
        <a:ext cx="20468" cy="4093"/>
      </dsp:txXfrm>
    </dsp:sp>
    <dsp:sp modelId="{E152C102-0491-43F5-A096-96923DC40386}">
      <dsp:nvSpPr>
        <dsp:cNvPr id="0" name=""/>
        <dsp:cNvSpPr/>
      </dsp:nvSpPr>
      <dsp:spPr>
        <a:xfrm>
          <a:off x="2875617" y="151"/>
          <a:ext cx="1779833" cy="106789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213" tIns="91546" rIns="87213" bIns="91546" numCol="1" spcCol="1270" anchor="ctr" anchorCtr="0">
          <a:noAutofit/>
        </a:bodyPr>
        <a:lstStyle/>
        <a:p>
          <a:pPr marL="0" lvl="0" indent="0" algn="ctr" defTabSz="711200">
            <a:lnSpc>
              <a:spcPct val="100000"/>
            </a:lnSpc>
            <a:spcBef>
              <a:spcPct val="0"/>
            </a:spcBef>
            <a:spcAft>
              <a:spcPct val="35000"/>
            </a:spcAft>
            <a:buNone/>
          </a:pPr>
          <a:r>
            <a:rPr lang="en-US" sz="1600" kern="1200"/>
            <a:t>College = JWU (A.S.) &amp; FIU (B.S.)</a:t>
          </a:r>
          <a:endParaRPr lang="en-US" sz="1600" kern="1200" dirty="0"/>
        </a:p>
      </dsp:txBody>
      <dsp:txXfrm>
        <a:off x="2875617" y="151"/>
        <a:ext cx="1779833" cy="1067899"/>
      </dsp:txXfrm>
    </dsp:sp>
    <dsp:sp modelId="{9C12C34E-4C9B-4FCC-B868-F82BE6FC5AEF}">
      <dsp:nvSpPr>
        <dsp:cNvPr id="0" name=""/>
        <dsp:cNvSpPr/>
      </dsp:nvSpPr>
      <dsp:spPr>
        <a:xfrm>
          <a:off x="6842844" y="488381"/>
          <a:ext cx="378761" cy="91440"/>
        </a:xfrm>
        <a:custGeom>
          <a:avLst/>
          <a:gdLst/>
          <a:ahLst/>
          <a:cxnLst/>
          <a:rect l="0" t="0" r="0" b="0"/>
          <a:pathLst>
            <a:path>
              <a:moveTo>
                <a:pt x="0" y="45720"/>
              </a:moveTo>
              <a:lnTo>
                <a:pt x="37876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100000"/>
            </a:lnSpc>
            <a:spcBef>
              <a:spcPct val="0"/>
            </a:spcBef>
            <a:spcAft>
              <a:spcPct val="35000"/>
            </a:spcAft>
            <a:buNone/>
          </a:pPr>
          <a:endParaRPr lang="en-US" sz="500" kern="1200"/>
        </a:p>
      </dsp:txBody>
      <dsp:txXfrm>
        <a:off x="7021991" y="532054"/>
        <a:ext cx="20468" cy="4093"/>
      </dsp:txXfrm>
    </dsp:sp>
    <dsp:sp modelId="{5C1D1E79-13E4-4F84-8F78-47E2705C8834}">
      <dsp:nvSpPr>
        <dsp:cNvPr id="0" name=""/>
        <dsp:cNvSpPr/>
      </dsp:nvSpPr>
      <dsp:spPr>
        <a:xfrm>
          <a:off x="5064811" y="151"/>
          <a:ext cx="1779833" cy="106789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213" tIns="91546" rIns="87213" bIns="91546" numCol="1" spcCol="1270" anchor="ctr" anchorCtr="0">
          <a:noAutofit/>
        </a:bodyPr>
        <a:lstStyle/>
        <a:p>
          <a:pPr marL="0" lvl="0" indent="0" algn="ctr" defTabSz="711200">
            <a:lnSpc>
              <a:spcPct val="100000"/>
            </a:lnSpc>
            <a:spcBef>
              <a:spcPct val="0"/>
            </a:spcBef>
            <a:spcAft>
              <a:spcPct val="35000"/>
            </a:spcAft>
            <a:buNone/>
          </a:pPr>
          <a:r>
            <a:rPr lang="en-US" sz="1600" kern="1200"/>
            <a:t>2005 Moved to CA</a:t>
          </a:r>
          <a:endParaRPr lang="en-US" sz="1600" kern="1200" dirty="0"/>
        </a:p>
      </dsp:txBody>
      <dsp:txXfrm>
        <a:off x="5064811" y="151"/>
        <a:ext cx="1779833" cy="1067899"/>
      </dsp:txXfrm>
    </dsp:sp>
    <dsp:sp modelId="{8556D94E-1B58-417F-80D9-98F04473365E}">
      <dsp:nvSpPr>
        <dsp:cNvPr id="0" name=""/>
        <dsp:cNvSpPr/>
      </dsp:nvSpPr>
      <dsp:spPr>
        <a:xfrm>
          <a:off x="1576338" y="1066250"/>
          <a:ext cx="6567584" cy="378761"/>
        </a:xfrm>
        <a:custGeom>
          <a:avLst/>
          <a:gdLst/>
          <a:ahLst/>
          <a:cxnLst/>
          <a:rect l="0" t="0" r="0" b="0"/>
          <a:pathLst>
            <a:path>
              <a:moveTo>
                <a:pt x="6567584" y="0"/>
              </a:moveTo>
              <a:lnTo>
                <a:pt x="6567584" y="206480"/>
              </a:lnTo>
              <a:lnTo>
                <a:pt x="0" y="206480"/>
              </a:lnTo>
              <a:lnTo>
                <a:pt x="0" y="378761"/>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100000"/>
            </a:lnSpc>
            <a:spcBef>
              <a:spcPct val="0"/>
            </a:spcBef>
            <a:spcAft>
              <a:spcPct val="35000"/>
            </a:spcAft>
            <a:buNone/>
          </a:pPr>
          <a:endParaRPr lang="en-US" sz="500" kern="1200"/>
        </a:p>
      </dsp:txBody>
      <dsp:txXfrm>
        <a:off x="4695622" y="1253584"/>
        <a:ext cx="329016" cy="4093"/>
      </dsp:txXfrm>
    </dsp:sp>
    <dsp:sp modelId="{DFC1A8FD-F417-4312-85A7-BDD7A8E83B6A}">
      <dsp:nvSpPr>
        <dsp:cNvPr id="0" name=""/>
        <dsp:cNvSpPr/>
      </dsp:nvSpPr>
      <dsp:spPr>
        <a:xfrm>
          <a:off x="7254006" y="151"/>
          <a:ext cx="1779833" cy="106789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213" tIns="91546" rIns="87213" bIns="91546" numCol="1" spcCol="1270" anchor="ctr" anchorCtr="0">
          <a:noAutofit/>
        </a:bodyPr>
        <a:lstStyle/>
        <a:p>
          <a:pPr marL="0" lvl="0" indent="0" algn="ctr" defTabSz="711200">
            <a:lnSpc>
              <a:spcPct val="100000"/>
            </a:lnSpc>
            <a:spcBef>
              <a:spcPct val="0"/>
            </a:spcBef>
            <a:spcAft>
              <a:spcPct val="35000"/>
            </a:spcAft>
            <a:buNone/>
          </a:pPr>
          <a:r>
            <a:rPr lang="en-US" sz="1600" kern="1200"/>
            <a:t>Made homemade wine from 2006 - 2012</a:t>
          </a:r>
          <a:endParaRPr lang="en-US" sz="1600" kern="1200" dirty="0"/>
        </a:p>
      </dsp:txBody>
      <dsp:txXfrm>
        <a:off x="7254006" y="151"/>
        <a:ext cx="1779833" cy="1067899"/>
      </dsp:txXfrm>
    </dsp:sp>
    <dsp:sp modelId="{7868C8DB-E4F9-41E5-B768-A09DAA379118}">
      <dsp:nvSpPr>
        <dsp:cNvPr id="0" name=""/>
        <dsp:cNvSpPr/>
      </dsp:nvSpPr>
      <dsp:spPr>
        <a:xfrm>
          <a:off x="2464455" y="1965642"/>
          <a:ext cx="378761" cy="91440"/>
        </a:xfrm>
        <a:custGeom>
          <a:avLst/>
          <a:gdLst/>
          <a:ahLst/>
          <a:cxnLst/>
          <a:rect l="0" t="0" r="0" b="0"/>
          <a:pathLst>
            <a:path>
              <a:moveTo>
                <a:pt x="0" y="45720"/>
              </a:moveTo>
              <a:lnTo>
                <a:pt x="37876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100000"/>
            </a:lnSpc>
            <a:spcBef>
              <a:spcPct val="0"/>
            </a:spcBef>
            <a:spcAft>
              <a:spcPct val="35000"/>
            </a:spcAft>
            <a:buNone/>
          </a:pPr>
          <a:endParaRPr lang="en-US" sz="500" kern="1200"/>
        </a:p>
      </dsp:txBody>
      <dsp:txXfrm>
        <a:off x="2643602" y="2009315"/>
        <a:ext cx="20468" cy="4093"/>
      </dsp:txXfrm>
    </dsp:sp>
    <dsp:sp modelId="{04BE3F2D-B3B9-45B8-B4B0-B0C5D3147373}">
      <dsp:nvSpPr>
        <dsp:cNvPr id="0" name=""/>
        <dsp:cNvSpPr/>
      </dsp:nvSpPr>
      <dsp:spPr>
        <a:xfrm>
          <a:off x="686422" y="1477412"/>
          <a:ext cx="1779833" cy="106789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213" tIns="91546" rIns="87213" bIns="91546" numCol="1" spcCol="1270" anchor="ctr" anchorCtr="0">
          <a:noAutofit/>
        </a:bodyPr>
        <a:lstStyle/>
        <a:p>
          <a:pPr marL="0" lvl="0" indent="0" algn="ctr" defTabSz="711200">
            <a:lnSpc>
              <a:spcPct val="100000"/>
            </a:lnSpc>
            <a:spcBef>
              <a:spcPct val="0"/>
            </a:spcBef>
            <a:spcAft>
              <a:spcPct val="35000"/>
            </a:spcAft>
            <a:buNone/>
          </a:pPr>
          <a:r>
            <a:rPr lang="en-US" sz="1600" kern="1200"/>
            <a:t>2012: left rest. Biz for Wine Biz. At DRW</a:t>
          </a:r>
          <a:endParaRPr lang="en-US" sz="1600" kern="1200" dirty="0"/>
        </a:p>
      </dsp:txBody>
      <dsp:txXfrm>
        <a:off x="686422" y="1477412"/>
        <a:ext cx="1779833" cy="1067899"/>
      </dsp:txXfrm>
    </dsp:sp>
    <dsp:sp modelId="{5B13BB3B-3BF5-4C51-AC37-23ED6D515B65}">
      <dsp:nvSpPr>
        <dsp:cNvPr id="0" name=""/>
        <dsp:cNvSpPr/>
      </dsp:nvSpPr>
      <dsp:spPr>
        <a:xfrm>
          <a:off x="4653650" y="1965642"/>
          <a:ext cx="378761" cy="91440"/>
        </a:xfrm>
        <a:custGeom>
          <a:avLst/>
          <a:gdLst/>
          <a:ahLst/>
          <a:cxnLst/>
          <a:rect l="0" t="0" r="0" b="0"/>
          <a:pathLst>
            <a:path>
              <a:moveTo>
                <a:pt x="0" y="45720"/>
              </a:moveTo>
              <a:lnTo>
                <a:pt x="37876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100000"/>
            </a:lnSpc>
            <a:spcBef>
              <a:spcPct val="0"/>
            </a:spcBef>
            <a:spcAft>
              <a:spcPct val="35000"/>
            </a:spcAft>
            <a:buNone/>
          </a:pPr>
          <a:endParaRPr lang="en-US" sz="500" kern="1200"/>
        </a:p>
      </dsp:txBody>
      <dsp:txXfrm>
        <a:off x="4832796" y="2009315"/>
        <a:ext cx="20468" cy="4093"/>
      </dsp:txXfrm>
    </dsp:sp>
    <dsp:sp modelId="{B6CBA101-C293-493D-B69A-8F4712D55AC8}">
      <dsp:nvSpPr>
        <dsp:cNvPr id="0" name=""/>
        <dsp:cNvSpPr/>
      </dsp:nvSpPr>
      <dsp:spPr>
        <a:xfrm>
          <a:off x="2875617" y="1477412"/>
          <a:ext cx="1779833" cy="106789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213" tIns="91546" rIns="87213" bIns="91546" numCol="1" spcCol="1270" anchor="ctr" anchorCtr="0">
          <a:noAutofit/>
        </a:bodyPr>
        <a:lstStyle/>
        <a:p>
          <a:pPr marL="0" lvl="0" indent="0" algn="ctr" defTabSz="711200">
            <a:lnSpc>
              <a:spcPct val="100000"/>
            </a:lnSpc>
            <a:spcBef>
              <a:spcPct val="0"/>
            </a:spcBef>
            <a:spcAft>
              <a:spcPct val="35000"/>
            </a:spcAft>
            <a:buNone/>
          </a:pPr>
          <a:r>
            <a:rPr lang="en-US" sz="1600" kern="1200"/>
            <a:t>2013: l was hired at WineSmith Wines &amp; Consulting</a:t>
          </a:r>
          <a:endParaRPr lang="en-US" sz="1600" kern="1200" dirty="0"/>
        </a:p>
      </dsp:txBody>
      <dsp:txXfrm>
        <a:off x="2875617" y="1477412"/>
        <a:ext cx="1779833" cy="1067899"/>
      </dsp:txXfrm>
    </dsp:sp>
    <dsp:sp modelId="{2BAC7941-0A87-4230-8326-15B55C7C5FA1}">
      <dsp:nvSpPr>
        <dsp:cNvPr id="0" name=""/>
        <dsp:cNvSpPr/>
      </dsp:nvSpPr>
      <dsp:spPr>
        <a:xfrm>
          <a:off x="6842844" y="1965642"/>
          <a:ext cx="378761" cy="91440"/>
        </a:xfrm>
        <a:custGeom>
          <a:avLst/>
          <a:gdLst/>
          <a:ahLst/>
          <a:cxnLst/>
          <a:rect l="0" t="0" r="0" b="0"/>
          <a:pathLst>
            <a:path>
              <a:moveTo>
                <a:pt x="0" y="45720"/>
              </a:moveTo>
              <a:lnTo>
                <a:pt x="37876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100000"/>
            </a:lnSpc>
            <a:spcBef>
              <a:spcPct val="0"/>
            </a:spcBef>
            <a:spcAft>
              <a:spcPct val="35000"/>
            </a:spcAft>
            <a:buNone/>
          </a:pPr>
          <a:endParaRPr lang="en-US" sz="500" kern="1200"/>
        </a:p>
      </dsp:txBody>
      <dsp:txXfrm>
        <a:off x="7021991" y="2009315"/>
        <a:ext cx="20468" cy="4093"/>
      </dsp:txXfrm>
    </dsp:sp>
    <dsp:sp modelId="{BC9C7221-6A36-43B3-A9C4-2FD6E7F26FD6}">
      <dsp:nvSpPr>
        <dsp:cNvPr id="0" name=""/>
        <dsp:cNvSpPr/>
      </dsp:nvSpPr>
      <dsp:spPr>
        <a:xfrm>
          <a:off x="5064811" y="1477412"/>
          <a:ext cx="1779833" cy="106789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213" tIns="91546" rIns="87213" bIns="91546" numCol="1" spcCol="1270" anchor="ctr" anchorCtr="0">
          <a:noAutofit/>
        </a:bodyPr>
        <a:lstStyle/>
        <a:p>
          <a:pPr marL="0" lvl="0" indent="0" algn="ctr" defTabSz="711200">
            <a:lnSpc>
              <a:spcPct val="100000"/>
            </a:lnSpc>
            <a:spcBef>
              <a:spcPct val="0"/>
            </a:spcBef>
            <a:spcAft>
              <a:spcPct val="35000"/>
            </a:spcAft>
            <a:buNone/>
          </a:pPr>
          <a:r>
            <a:rPr lang="en-US" sz="1600" kern="1200"/>
            <a:t>2013 Started wine label: Engracia Wines</a:t>
          </a:r>
          <a:endParaRPr lang="en-US" sz="1600" kern="1200" dirty="0"/>
        </a:p>
      </dsp:txBody>
      <dsp:txXfrm>
        <a:off x="5064811" y="1477412"/>
        <a:ext cx="1779833" cy="1067899"/>
      </dsp:txXfrm>
    </dsp:sp>
    <dsp:sp modelId="{7DDA2044-D1E8-4D88-A48F-EF78F1C13C3C}">
      <dsp:nvSpPr>
        <dsp:cNvPr id="0" name=""/>
        <dsp:cNvSpPr/>
      </dsp:nvSpPr>
      <dsp:spPr>
        <a:xfrm>
          <a:off x="1576338" y="2543512"/>
          <a:ext cx="6567584" cy="378761"/>
        </a:xfrm>
        <a:custGeom>
          <a:avLst/>
          <a:gdLst/>
          <a:ahLst/>
          <a:cxnLst/>
          <a:rect l="0" t="0" r="0" b="0"/>
          <a:pathLst>
            <a:path>
              <a:moveTo>
                <a:pt x="6567584" y="0"/>
              </a:moveTo>
              <a:lnTo>
                <a:pt x="6567584" y="206480"/>
              </a:lnTo>
              <a:lnTo>
                <a:pt x="0" y="206480"/>
              </a:lnTo>
              <a:lnTo>
                <a:pt x="0" y="378761"/>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100000"/>
            </a:lnSpc>
            <a:spcBef>
              <a:spcPct val="0"/>
            </a:spcBef>
            <a:spcAft>
              <a:spcPct val="35000"/>
            </a:spcAft>
            <a:buNone/>
          </a:pPr>
          <a:endParaRPr lang="en-US" sz="500" kern="1200"/>
        </a:p>
      </dsp:txBody>
      <dsp:txXfrm>
        <a:off x="4695622" y="2730846"/>
        <a:ext cx="329016" cy="4093"/>
      </dsp:txXfrm>
    </dsp:sp>
    <dsp:sp modelId="{6DD70AE3-B138-4A00-AC19-8BEE84BE0905}">
      <dsp:nvSpPr>
        <dsp:cNvPr id="0" name=""/>
        <dsp:cNvSpPr/>
      </dsp:nvSpPr>
      <dsp:spPr>
        <a:xfrm>
          <a:off x="7254006" y="1477412"/>
          <a:ext cx="1779833" cy="106789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213" tIns="91546" rIns="87213" bIns="91546" numCol="1" spcCol="1270" anchor="ctr" anchorCtr="0">
          <a:noAutofit/>
        </a:bodyPr>
        <a:lstStyle/>
        <a:p>
          <a:pPr marL="0" lvl="0" indent="0" algn="ctr" defTabSz="711200">
            <a:lnSpc>
              <a:spcPct val="100000"/>
            </a:lnSpc>
            <a:spcBef>
              <a:spcPct val="0"/>
            </a:spcBef>
            <a:spcAft>
              <a:spcPct val="35000"/>
            </a:spcAft>
            <a:buNone/>
          </a:pPr>
          <a:r>
            <a:rPr lang="en-US" sz="1600" kern="1200"/>
            <a:t>2017: Hired at Enartis as TSR</a:t>
          </a:r>
          <a:endParaRPr lang="en-US" sz="1600" kern="1200" dirty="0"/>
        </a:p>
      </dsp:txBody>
      <dsp:txXfrm>
        <a:off x="7254006" y="1477412"/>
        <a:ext cx="1779833" cy="1067899"/>
      </dsp:txXfrm>
    </dsp:sp>
    <dsp:sp modelId="{DFB3E46B-EC95-405D-BEE7-1A5C4FA82E59}">
      <dsp:nvSpPr>
        <dsp:cNvPr id="0" name=""/>
        <dsp:cNvSpPr/>
      </dsp:nvSpPr>
      <dsp:spPr>
        <a:xfrm>
          <a:off x="686422" y="2954674"/>
          <a:ext cx="1779833" cy="106789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213" tIns="91546" rIns="87213" bIns="91546" numCol="1" spcCol="1270" anchor="ctr" anchorCtr="0">
          <a:noAutofit/>
        </a:bodyPr>
        <a:lstStyle/>
        <a:p>
          <a:pPr marL="0" lvl="0" indent="0" algn="ctr" defTabSz="711200">
            <a:lnSpc>
              <a:spcPct val="100000"/>
            </a:lnSpc>
            <a:spcBef>
              <a:spcPct val="0"/>
            </a:spcBef>
            <a:spcAft>
              <a:spcPct val="35000"/>
            </a:spcAft>
            <a:buNone/>
          </a:pPr>
          <a:r>
            <a:rPr lang="en-US" sz="1600" kern="1200"/>
            <a:t>2018: Daughter born / 2019 – closed down EW.</a:t>
          </a:r>
          <a:endParaRPr lang="en-US" sz="1600" kern="1200" dirty="0"/>
        </a:p>
      </dsp:txBody>
      <dsp:txXfrm>
        <a:off x="686422" y="2954674"/>
        <a:ext cx="1779833" cy="10678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AE4B6-CF91-4E6E-8484-72C89FCAAA59}">
      <dsp:nvSpPr>
        <dsp:cNvPr id="0" name=""/>
        <dsp:cNvSpPr/>
      </dsp:nvSpPr>
      <dsp:spPr>
        <a:xfrm>
          <a:off x="1182014" y="1257"/>
          <a:ext cx="4728057" cy="128873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737" tIns="327338" rIns="91737" bIns="327338" numCol="1" spcCol="1270" anchor="ctr" anchorCtr="0">
          <a:noAutofit/>
        </a:bodyPr>
        <a:lstStyle/>
        <a:p>
          <a:pPr marL="0" lvl="0" indent="0" algn="l" defTabSz="488950">
            <a:lnSpc>
              <a:spcPct val="90000"/>
            </a:lnSpc>
            <a:spcBef>
              <a:spcPct val="0"/>
            </a:spcBef>
            <a:spcAft>
              <a:spcPct val="35000"/>
            </a:spcAft>
            <a:buNone/>
          </a:pPr>
          <a:r>
            <a:rPr lang="en-US" sz="1100" kern="1200"/>
            <a:t>Taste berries as you go</a:t>
          </a:r>
        </a:p>
      </dsp:txBody>
      <dsp:txXfrm>
        <a:off x="1182014" y="1257"/>
        <a:ext cx="4728057" cy="1288732"/>
      </dsp:txXfrm>
    </dsp:sp>
    <dsp:sp modelId="{D3845AA9-669F-4870-8E6B-40CE42713A7C}">
      <dsp:nvSpPr>
        <dsp:cNvPr id="0" name=""/>
        <dsp:cNvSpPr/>
      </dsp:nvSpPr>
      <dsp:spPr>
        <a:xfrm>
          <a:off x="0" y="1257"/>
          <a:ext cx="1182014" cy="1288732"/>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48" tIns="127298" rIns="62548" bIns="127298" numCol="1" spcCol="1270" anchor="ctr" anchorCtr="0">
          <a:noAutofit/>
        </a:bodyPr>
        <a:lstStyle/>
        <a:p>
          <a:pPr marL="0" lvl="0" indent="0" algn="ctr" defTabSz="622300">
            <a:lnSpc>
              <a:spcPct val="90000"/>
            </a:lnSpc>
            <a:spcBef>
              <a:spcPct val="0"/>
            </a:spcBef>
            <a:spcAft>
              <a:spcPct val="35000"/>
            </a:spcAft>
            <a:buNone/>
          </a:pPr>
          <a:r>
            <a:rPr lang="en-US" sz="1400" kern="1200"/>
            <a:t>Taste</a:t>
          </a:r>
        </a:p>
      </dsp:txBody>
      <dsp:txXfrm>
        <a:off x="0" y="1257"/>
        <a:ext cx="1182014" cy="1288732"/>
      </dsp:txXfrm>
    </dsp:sp>
    <dsp:sp modelId="{67C176D6-EA4F-40D6-899E-FCCB6B5F34D2}">
      <dsp:nvSpPr>
        <dsp:cNvPr id="0" name=""/>
        <dsp:cNvSpPr/>
      </dsp:nvSpPr>
      <dsp:spPr>
        <a:xfrm>
          <a:off x="1182014" y="1367313"/>
          <a:ext cx="4728057" cy="128873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737" tIns="327338" rIns="91737" bIns="327338" numCol="1" spcCol="1270" anchor="t" anchorCtr="0">
          <a:noAutofit/>
        </a:bodyPr>
        <a:lstStyle/>
        <a:p>
          <a:pPr marL="0" lvl="0" indent="0" algn="l" defTabSz="488950">
            <a:lnSpc>
              <a:spcPct val="90000"/>
            </a:lnSpc>
            <a:spcBef>
              <a:spcPct val="0"/>
            </a:spcBef>
            <a:spcAft>
              <a:spcPct val="35000"/>
            </a:spcAft>
            <a:buNone/>
          </a:pPr>
          <a:r>
            <a:rPr lang="en-US" sz="1100" kern="1200"/>
            <a:t>Look at seeds</a:t>
          </a:r>
        </a:p>
        <a:p>
          <a:pPr marL="57150" lvl="1" indent="-57150" algn="l" defTabSz="400050">
            <a:lnSpc>
              <a:spcPct val="90000"/>
            </a:lnSpc>
            <a:spcBef>
              <a:spcPct val="0"/>
            </a:spcBef>
            <a:spcAft>
              <a:spcPct val="15000"/>
            </a:spcAft>
            <a:buChar char="•"/>
          </a:pPr>
          <a:r>
            <a:rPr lang="en-US" sz="900" kern="1200"/>
            <a:t>1 = yellow - green = NOT RIPE</a:t>
          </a:r>
        </a:p>
        <a:p>
          <a:pPr marL="57150" lvl="1" indent="-57150" algn="l" defTabSz="400050">
            <a:lnSpc>
              <a:spcPct val="90000"/>
            </a:lnSpc>
            <a:spcBef>
              <a:spcPct val="0"/>
            </a:spcBef>
            <a:spcAft>
              <a:spcPct val="15000"/>
            </a:spcAft>
            <a:buChar char="•"/>
          </a:pPr>
          <a:r>
            <a:rPr lang="en-US" sz="900" kern="1200"/>
            <a:t>2 = green - brown = APPROACHING RIPENESS</a:t>
          </a:r>
        </a:p>
        <a:p>
          <a:pPr marL="57150" lvl="1" indent="-57150" algn="l" defTabSz="400050">
            <a:lnSpc>
              <a:spcPct val="90000"/>
            </a:lnSpc>
            <a:spcBef>
              <a:spcPct val="0"/>
            </a:spcBef>
            <a:spcAft>
              <a:spcPct val="15000"/>
            </a:spcAft>
            <a:buChar char="•"/>
          </a:pPr>
          <a:r>
            <a:rPr lang="en-US" sz="900" kern="1200"/>
            <a:t>3 = dark brown = RIPE</a:t>
          </a:r>
        </a:p>
      </dsp:txBody>
      <dsp:txXfrm>
        <a:off x="1182014" y="1367313"/>
        <a:ext cx="4728057" cy="1288732"/>
      </dsp:txXfrm>
    </dsp:sp>
    <dsp:sp modelId="{6B1A45AD-4939-4508-9A0D-206CBC840357}">
      <dsp:nvSpPr>
        <dsp:cNvPr id="0" name=""/>
        <dsp:cNvSpPr/>
      </dsp:nvSpPr>
      <dsp:spPr>
        <a:xfrm>
          <a:off x="0" y="1367313"/>
          <a:ext cx="1182014" cy="1288732"/>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48" tIns="127298" rIns="62548" bIns="127298" numCol="1" spcCol="1270" anchor="ctr" anchorCtr="0">
          <a:noAutofit/>
        </a:bodyPr>
        <a:lstStyle/>
        <a:p>
          <a:pPr marL="0" lvl="0" indent="0" algn="ctr" defTabSz="622300">
            <a:lnSpc>
              <a:spcPct val="90000"/>
            </a:lnSpc>
            <a:spcBef>
              <a:spcPct val="0"/>
            </a:spcBef>
            <a:spcAft>
              <a:spcPct val="35000"/>
            </a:spcAft>
            <a:buNone/>
          </a:pPr>
          <a:r>
            <a:rPr lang="en-US" sz="1400" kern="1200" dirty="0"/>
            <a:t>Seeds</a:t>
          </a:r>
        </a:p>
      </dsp:txBody>
      <dsp:txXfrm>
        <a:off x="0" y="1367313"/>
        <a:ext cx="1182014" cy="1288732"/>
      </dsp:txXfrm>
    </dsp:sp>
    <dsp:sp modelId="{4BFCFDE8-7377-48D6-8CD4-E3D586F5F0A8}">
      <dsp:nvSpPr>
        <dsp:cNvPr id="0" name=""/>
        <dsp:cNvSpPr/>
      </dsp:nvSpPr>
      <dsp:spPr>
        <a:xfrm>
          <a:off x="1182014" y="2733370"/>
          <a:ext cx="4728057" cy="128873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737" tIns="327338" rIns="91737" bIns="327338" numCol="1" spcCol="1270" anchor="t" anchorCtr="0">
          <a:noAutofit/>
        </a:bodyPr>
        <a:lstStyle/>
        <a:p>
          <a:pPr marL="0" lvl="0" indent="0" algn="l" defTabSz="488950">
            <a:lnSpc>
              <a:spcPct val="90000"/>
            </a:lnSpc>
            <a:spcBef>
              <a:spcPct val="0"/>
            </a:spcBef>
            <a:spcAft>
              <a:spcPct val="35000"/>
            </a:spcAft>
            <a:buNone/>
          </a:pPr>
          <a:r>
            <a:rPr lang="en-US" sz="1100" kern="1200"/>
            <a:t>Make some brief notes</a:t>
          </a:r>
        </a:p>
        <a:p>
          <a:pPr marL="57150" lvl="1" indent="-57150" algn="l" defTabSz="400050">
            <a:lnSpc>
              <a:spcPct val="90000"/>
            </a:lnSpc>
            <a:spcBef>
              <a:spcPct val="0"/>
            </a:spcBef>
            <a:spcAft>
              <a:spcPct val="15000"/>
            </a:spcAft>
            <a:buChar char="•"/>
          </a:pPr>
          <a:r>
            <a:rPr lang="en-US" sz="900" kern="1200"/>
            <a:t>Grape flavors</a:t>
          </a:r>
        </a:p>
        <a:p>
          <a:pPr marL="57150" lvl="1" indent="-57150" algn="l" defTabSz="400050">
            <a:lnSpc>
              <a:spcPct val="90000"/>
            </a:lnSpc>
            <a:spcBef>
              <a:spcPct val="0"/>
            </a:spcBef>
            <a:spcAft>
              <a:spcPct val="15000"/>
            </a:spcAft>
            <a:buChar char="•"/>
          </a:pPr>
          <a:r>
            <a:rPr lang="en-US" sz="900" kern="1200"/>
            <a:t>Sweetness</a:t>
          </a:r>
        </a:p>
        <a:p>
          <a:pPr marL="57150" lvl="1" indent="-57150" algn="l" defTabSz="400050">
            <a:lnSpc>
              <a:spcPct val="90000"/>
            </a:lnSpc>
            <a:spcBef>
              <a:spcPct val="0"/>
            </a:spcBef>
            <a:spcAft>
              <a:spcPct val="15000"/>
            </a:spcAft>
            <a:buChar char="•"/>
          </a:pPr>
          <a:r>
            <a:rPr lang="en-US" sz="900" kern="1200"/>
            <a:t>Acid</a:t>
          </a:r>
        </a:p>
        <a:p>
          <a:pPr marL="57150" lvl="1" indent="-57150" algn="l" defTabSz="400050">
            <a:lnSpc>
              <a:spcPct val="90000"/>
            </a:lnSpc>
            <a:spcBef>
              <a:spcPct val="0"/>
            </a:spcBef>
            <a:spcAft>
              <a:spcPct val="15000"/>
            </a:spcAft>
            <a:buChar char="•"/>
          </a:pPr>
          <a:r>
            <a:rPr lang="en-US" sz="900" kern="1200"/>
            <a:t>Overall maturity</a:t>
          </a:r>
        </a:p>
        <a:p>
          <a:pPr marL="57150" lvl="1" indent="-57150" algn="l" defTabSz="400050">
            <a:lnSpc>
              <a:spcPct val="90000"/>
            </a:lnSpc>
            <a:spcBef>
              <a:spcPct val="0"/>
            </a:spcBef>
            <a:spcAft>
              <a:spcPct val="15000"/>
            </a:spcAft>
            <a:buChar char="•"/>
          </a:pPr>
          <a:r>
            <a:rPr lang="en-US" sz="900" kern="1200"/>
            <a:t>Problem areas</a:t>
          </a:r>
        </a:p>
        <a:p>
          <a:pPr marL="57150" lvl="1" indent="-57150" algn="l" defTabSz="400050">
            <a:lnSpc>
              <a:spcPct val="90000"/>
            </a:lnSpc>
            <a:spcBef>
              <a:spcPct val="0"/>
            </a:spcBef>
            <a:spcAft>
              <a:spcPct val="15000"/>
            </a:spcAft>
            <a:buChar char="•"/>
          </a:pPr>
          <a:r>
            <a:rPr lang="en-US" sz="900" kern="1200"/>
            <a:t>Pest or disease issues</a:t>
          </a:r>
        </a:p>
      </dsp:txBody>
      <dsp:txXfrm>
        <a:off x="1182014" y="2733370"/>
        <a:ext cx="4728057" cy="1288732"/>
      </dsp:txXfrm>
    </dsp:sp>
    <dsp:sp modelId="{2A14CE19-0E3D-4341-B0AD-C351F4C702CF}">
      <dsp:nvSpPr>
        <dsp:cNvPr id="0" name=""/>
        <dsp:cNvSpPr/>
      </dsp:nvSpPr>
      <dsp:spPr>
        <a:xfrm>
          <a:off x="0" y="2733370"/>
          <a:ext cx="1182014" cy="1288732"/>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48" tIns="127298" rIns="62548" bIns="127298" numCol="1" spcCol="1270" anchor="ctr" anchorCtr="0">
          <a:noAutofit/>
        </a:bodyPr>
        <a:lstStyle/>
        <a:p>
          <a:pPr marL="0" lvl="0" indent="0" algn="ctr" defTabSz="622300">
            <a:lnSpc>
              <a:spcPct val="90000"/>
            </a:lnSpc>
            <a:spcBef>
              <a:spcPct val="0"/>
            </a:spcBef>
            <a:spcAft>
              <a:spcPct val="35000"/>
            </a:spcAft>
            <a:buNone/>
          </a:pPr>
          <a:r>
            <a:rPr lang="en-US" sz="1400" kern="1200" dirty="0"/>
            <a:t>Take Notes</a:t>
          </a:r>
        </a:p>
      </dsp:txBody>
      <dsp:txXfrm>
        <a:off x="0" y="2733370"/>
        <a:ext cx="1182014" cy="12887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AE4B6-CF91-4E6E-8484-72C89FCAAA59}">
      <dsp:nvSpPr>
        <dsp:cNvPr id="0" name=""/>
        <dsp:cNvSpPr/>
      </dsp:nvSpPr>
      <dsp:spPr>
        <a:xfrm>
          <a:off x="1182014" y="0"/>
          <a:ext cx="4728057" cy="128873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737" tIns="327338" rIns="91737" bIns="327338" numCol="1" spcCol="1270" anchor="ctr" anchorCtr="0">
          <a:noAutofit/>
        </a:bodyPr>
        <a:lstStyle/>
        <a:p>
          <a:pPr marL="0" lvl="0" indent="0" algn="l" defTabSz="622300">
            <a:lnSpc>
              <a:spcPct val="90000"/>
            </a:lnSpc>
            <a:spcBef>
              <a:spcPct val="0"/>
            </a:spcBef>
            <a:spcAft>
              <a:spcPct val="35000"/>
            </a:spcAft>
            <a:buNone/>
          </a:pPr>
          <a:r>
            <a:rPr lang="en-US" sz="1400" kern="1200" dirty="0"/>
            <a:t>Antioxidant</a:t>
          </a:r>
        </a:p>
        <a:p>
          <a:pPr marL="0" lvl="0" indent="0" algn="l" defTabSz="622300">
            <a:lnSpc>
              <a:spcPct val="90000"/>
            </a:lnSpc>
            <a:spcBef>
              <a:spcPct val="0"/>
            </a:spcBef>
            <a:spcAft>
              <a:spcPct val="35000"/>
            </a:spcAft>
            <a:buNone/>
          </a:pPr>
          <a:r>
            <a:rPr lang="en-US" sz="1400" kern="1200" dirty="0"/>
            <a:t>Color Stability</a:t>
          </a:r>
        </a:p>
        <a:p>
          <a:pPr marL="0" lvl="0" indent="0" algn="l" defTabSz="622300">
            <a:lnSpc>
              <a:spcPct val="90000"/>
            </a:lnSpc>
            <a:spcBef>
              <a:spcPct val="0"/>
            </a:spcBef>
            <a:spcAft>
              <a:spcPct val="35000"/>
            </a:spcAft>
            <a:buNone/>
          </a:pPr>
          <a:r>
            <a:rPr lang="en-US" sz="1400" kern="1200" dirty="0"/>
            <a:t>Structure Enhancement</a:t>
          </a:r>
        </a:p>
        <a:p>
          <a:pPr marL="0" lvl="0" indent="0" algn="l" defTabSz="622300">
            <a:lnSpc>
              <a:spcPct val="90000"/>
            </a:lnSpc>
            <a:spcBef>
              <a:spcPct val="0"/>
            </a:spcBef>
            <a:spcAft>
              <a:spcPct val="35000"/>
            </a:spcAft>
            <a:buNone/>
          </a:pPr>
          <a:r>
            <a:rPr lang="en-US" sz="1400" kern="1200" dirty="0"/>
            <a:t>Increase Aromatic Intensity</a:t>
          </a:r>
        </a:p>
      </dsp:txBody>
      <dsp:txXfrm>
        <a:off x="1182014" y="0"/>
        <a:ext cx="4728057" cy="1288732"/>
      </dsp:txXfrm>
    </dsp:sp>
    <dsp:sp modelId="{D3845AA9-669F-4870-8E6B-40CE42713A7C}">
      <dsp:nvSpPr>
        <dsp:cNvPr id="0" name=""/>
        <dsp:cNvSpPr/>
      </dsp:nvSpPr>
      <dsp:spPr>
        <a:xfrm>
          <a:off x="0" y="1257"/>
          <a:ext cx="1182014" cy="1288732"/>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48" tIns="127298" rIns="62548" bIns="127298" numCol="1" spcCol="1270" anchor="ctr" anchorCtr="0">
          <a:noAutofit/>
        </a:bodyPr>
        <a:lstStyle/>
        <a:p>
          <a:pPr marL="0" lvl="0" indent="0" algn="ctr" defTabSz="711200">
            <a:lnSpc>
              <a:spcPct val="90000"/>
            </a:lnSpc>
            <a:spcBef>
              <a:spcPct val="0"/>
            </a:spcBef>
            <a:spcAft>
              <a:spcPct val="35000"/>
            </a:spcAft>
            <a:buNone/>
          </a:pPr>
          <a:r>
            <a:rPr lang="en-US" sz="1600" kern="1200" dirty="0"/>
            <a:t>Grapes / Juice / Fermentation</a:t>
          </a:r>
        </a:p>
      </dsp:txBody>
      <dsp:txXfrm>
        <a:off x="0" y="1257"/>
        <a:ext cx="1182014" cy="1288732"/>
      </dsp:txXfrm>
    </dsp:sp>
    <dsp:sp modelId="{67C176D6-EA4F-40D6-899E-FCCB6B5F34D2}">
      <dsp:nvSpPr>
        <dsp:cNvPr id="0" name=""/>
        <dsp:cNvSpPr/>
      </dsp:nvSpPr>
      <dsp:spPr>
        <a:xfrm>
          <a:off x="1182014" y="1367313"/>
          <a:ext cx="4728057" cy="128873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737" tIns="327338" rIns="91737" bIns="327338" numCol="1" spcCol="1270" anchor="ctr" anchorCtr="0">
          <a:noAutofit/>
        </a:bodyPr>
        <a:lstStyle/>
        <a:p>
          <a:pPr marL="0" lvl="0" indent="0" algn="l" defTabSz="622300">
            <a:lnSpc>
              <a:spcPct val="90000"/>
            </a:lnSpc>
            <a:spcBef>
              <a:spcPct val="0"/>
            </a:spcBef>
            <a:spcAft>
              <a:spcPct val="35000"/>
            </a:spcAft>
            <a:buNone/>
          </a:pPr>
          <a:r>
            <a:rPr lang="en-US" sz="1400" kern="1200" dirty="0"/>
            <a:t>Color Stability</a:t>
          </a:r>
        </a:p>
        <a:p>
          <a:pPr marL="0" lvl="0" indent="0" algn="l" defTabSz="622300">
            <a:lnSpc>
              <a:spcPct val="90000"/>
            </a:lnSpc>
            <a:spcBef>
              <a:spcPct val="0"/>
            </a:spcBef>
            <a:spcAft>
              <a:spcPct val="35000"/>
            </a:spcAft>
            <a:buNone/>
          </a:pPr>
          <a:r>
            <a:rPr lang="en-US" sz="1400" kern="1200" dirty="0"/>
            <a:t>Structure Enhancement</a:t>
          </a:r>
        </a:p>
        <a:p>
          <a:pPr marL="0" lvl="0" indent="0" algn="l" defTabSz="622300">
            <a:lnSpc>
              <a:spcPct val="90000"/>
            </a:lnSpc>
            <a:spcBef>
              <a:spcPct val="0"/>
            </a:spcBef>
            <a:spcAft>
              <a:spcPct val="35000"/>
            </a:spcAft>
            <a:buNone/>
          </a:pPr>
          <a:r>
            <a:rPr lang="en-US" sz="1400" kern="1200" dirty="0"/>
            <a:t>Remedial – Reduction and Oxidation</a:t>
          </a:r>
        </a:p>
        <a:p>
          <a:pPr marL="0" lvl="0" indent="0" algn="l" defTabSz="622300">
            <a:lnSpc>
              <a:spcPct val="90000"/>
            </a:lnSpc>
            <a:spcBef>
              <a:spcPct val="0"/>
            </a:spcBef>
            <a:spcAft>
              <a:spcPct val="35000"/>
            </a:spcAft>
            <a:buNone/>
          </a:pPr>
          <a:r>
            <a:rPr lang="en-US" sz="1400" kern="1200" dirty="0"/>
            <a:t>Antioxidant</a:t>
          </a:r>
        </a:p>
      </dsp:txBody>
      <dsp:txXfrm>
        <a:off x="1182014" y="1367313"/>
        <a:ext cx="4728057" cy="1288732"/>
      </dsp:txXfrm>
    </dsp:sp>
    <dsp:sp modelId="{6B1A45AD-4939-4508-9A0D-206CBC840357}">
      <dsp:nvSpPr>
        <dsp:cNvPr id="0" name=""/>
        <dsp:cNvSpPr/>
      </dsp:nvSpPr>
      <dsp:spPr>
        <a:xfrm>
          <a:off x="0" y="1367313"/>
          <a:ext cx="1182014" cy="1288732"/>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48" tIns="127298" rIns="62548" bIns="127298" numCol="1" spcCol="1270" anchor="ctr" anchorCtr="0">
          <a:noAutofit/>
        </a:bodyPr>
        <a:lstStyle/>
        <a:p>
          <a:pPr marL="0" lvl="0" indent="0" algn="ctr" defTabSz="711200">
            <a:lnSpc>
              <a:spcPct val="90000"/>
            </a:lnSpc>
            <a:spcBef>
              <a:spcPct val="0"/>
            </a:spcBef>
            <a:spcAft>
              <a:spcPct val="35000"/>
            </a:spcAft>
            <a:buNone/>
          </a:pPr>
          <a:r>
            <a:rPr lang="en-US" sz="1600" kern="1200" dirty="0"/>
            <a:t>Post Fermentation</a:t>
          </a:r>
        </a:p>
      </dsp:txBody>
      <dsp:txXfrm>
        <a:off x="0" y="1367313"/>
        <a:ext cx="1182014" cy="1288732"/>
      </dsp:txXfrm>
    </dsp:sp>
    <dsp:sp modelId="{4BFCFDE8-7377-48D6-8CD4-E3D586F5F0A8}">
      <dsp:nvSpPr>
        <dsp:cNvPr id="0" name=""/>
        <dsp:cNvSpPr/>
      </dsp:nvSpPr>
      <dsp:spPr>
        <a:xfrm>
          <a:off x="1182014" y="2698046"/>
          <a:ext cx="4728057" cy="128873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737" tIns="327338" rIns="91737" bIns="327338" numCol="1" spcCol="1270" anchor="t" anchorCtr="0">
          <a:noAutofit/>
        </a:bodyPr>
        <a:lstStyle/>
        <a:p>
          <a:pPr marL="0" lvl="0" indent="0" algn="l" defTabSz="488950">
            <a:lnSpc>
              <a:spcPct val="90000"/>
            </a:lnSpc>
            <a:spcBef>
              <a:spcPct val="0"/>
            </a:spcBef>
            <a:spcAft>
              <a:spcPct val="35000"/>
            </a:spcAft>
            <a:buNone/>
          </a:pPr>
          <a:endParaRPr lang="en-US" sz="1100" kern="1200" dirty="0"/>
        </a:p>
        <a:p>
          <a:pPr marL="114300" lvl="1" indent="-114300" algn="l" defTabSz="622300">
            <a:lnSpc>
              <a:spcPct val="90000"/>
            </a:lnSpc>
            <a:spcBef>
              <a:spcPct val="0"/>
            </a:spcBef>
            <a:spcAft>
              <a:spcPct val="15000"/>
            </a:spcAft>
            <a:buChar char="•"/>
          </a:pPr>
          <a:r>
            <a:rPr lang="en-US" sz="1400" kern="1200" dirty="0"/>
            <a:t>Softening mouthfeel</a:t>
          </a:r>
        </a:p>
        <a:p>
          <a:pPr marL="114300" lvl="1" indent="-114300" algn="l" defTabSz="622300">
            <a:lnSpc>
              <a:spcPct val="90000"/>
            </a:lnSpc>
            <a:spcBef>
              <a:spcPct val="0"/>
            </a:spcBef>
            <a:spcAft>
              <a:spcPct val="15000"/>
            </a:spcAft>
            <a:buChar char="•"/>
          </a:pPr>
          <a:r>
            <a:rPr lang="en-US" sz="1400" kern="1200" dirty="0"/>
            <a:t>Enhancing structure </a:t>
          </a:r>
        </a:p>
        <a:p>
          <a:pPr marL="114300" lvl="1" indent="-114300" algn="l" defTabSz="622300">
            <a:lnSpc>
              <a:spcPct val="90000"/>
            </a:lnSpc>
            <a:spcBef>
              <a:spcPct val="0"/>
            </a:spcBef>
            <a:spcAft>
              <a:spcPct val="15000"/>
            </a:spcAft>
            <a:buChar char="•"/>
          </a:pPr>
          <a:r>
            <a:rPr lang="en-US" sz="1400" kern="1200" dirty="0"/>
            <a:t>Increasing aromatic intensity</a:t>
          </a:r>
        </a:p>
        <a:p>
          <a:pPr marL="114300" lvl="1" indent="-114300" algn="l" defTabSz="622300">
            <a:lnSpc>
              <a:spcPct val="90000"/>
            </a:lnSpc>
            <a:spcBef>
              <a:spcPct val="0"/>
            </a:spcBef>
            <a:spcAft>
              <a:spcPct val="15000"/>
            </a:spcAft>
            <a:buChar char="•"/>
          </a:pPr>
          <a:r>
            <a:rPr lang="en-US" sz="1400" kern="1200" dirty="0"/>
            <a:t>Antioxidant</a:t>
          </a:r>
        </a:p>
      </dsp:txBody>
      <dsp:txXfrm>
        <a:off x="1182014" y="2698046"/>
        <a:ext cx="4728057" cy="1288732"/>
      </dsp:txXfrm>
    </dsp:sp>
    <dsp:sp modelId="{2A14CE19-0E3D-4341-B0AD-C351F4C702CF}">
      <dsp:nvSpPr>
        <dsp:cNvPr id="0" name=""/>
        <dsp:cNvSpPr/>
      </dsp:nvSpPr>
      <dsp:spPr>
        <a:xfrm>
          <a:off x="0" y="2733370"/>
          <a:ext cx="1182014" cy="1288732"/>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548" tIns="127298" rIns="62548" bIns="127298" numCol="1" spcCol="1270" anchor="ctr" anchorCtr="0">
          <a:noAutofit/>
        </a:bodyPr>
        <a:lstStyle/>
        <a:p>
          <a:pPr marL="0" lvl="0" indent="0" algn="ctr" defTabSz="711200">
            <a:lnSpc>
              <a:spcPct val="90000"/>
            </a:lnSpc>
            <a:spcBef>
              <a:spcPct val="0"/>
            </a:spcBef>
            <a:spcAft>
              <a:spcPct val="35000"/>
            </a:spcAft>
            <a:buNone/>
          </a:pPr>
          <a:r>
            <a:rPr lang="en-US" sz="1600" kern="1200" dirty="0"/>
            <a:t>Maturation / Finishing</a:t>
          </a:r>
        </a:p>
      </dsp:txBody>
      <dsp:txXfrm>
        <a:off x="0" y="2733370"/>
        <a:ext cx="1182014" cy="128873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7/26/2023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7/26/2023</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61351F-DBB1-4664-ADA9-83BC7CB8848D}" type="slidenum">
              <a:rPr lang="en-US" smtClean="0"/>
              <a:t>1</a:t>
            </a:fld>
            <a:endParaRPr lang="en-US"/>
          </a:p>
        </p:txBody>
      </p:sp>
    </p:spTree>
    <p:extLst>
      <p:ext uri="{BB962C8B-B14F-4D97-AF65-F5344CB8AC3E}">
        <p14:creationId xmlns:p14="http://schemas.microsoft.com/office/powerpoint/2010/main" val="1896651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might be one of the most important slides you see all night. The point I want to illustrate here is that efficacy of SO2 or sulfites is pH dependent. The higher the pH the lower the efficacy of SO2 to inhibit microbial growth.</a:t>
            </a:r>
          </a:p>
          <a:p>
            <a:endParaRPr lang="en-US" dirty="0"/>
          </a:p>
          <a:p>
            <a:r>
              <a:rPr lang="en-US" dirty="0"/>
              <a:t>For microbial inhibition it is the molecular part of the SO2 it does not allow microbes to multiply. Depending on the microorganism it can be anywhere from 0.5 to 0.8 molecular lesser 2 that is needed to inhibit the growth of that particular microorganism.</a:t>
            </a:r>
          </a:p>
          <a:p>
            <a:endParaRPr lang="en-US" dirty="0"/>
          </a:p>
          <a:p>
            <a:r>
              <a:rPr lang="en-US" dirty="0"/>
              <a:t>In the case of white wine, let's say you're trying to make a non malolactic chardonnay you would want to keep a molecular SO2 of 0.8. This also is true if you are trying stick a fermentation and leave a wine with a little residual sugar.</a:t>
            </a:r>
          </a:p>
          <a:p>
            <a:endParaRPr lang="en-US" dirty="0"/>
          </a:p>
          <a:p>
            <a:r>
              <a:rPr lang="en-US" dirty="0"/>
              <a:t>In the case of red wine is 0.5 molecular SO2 can keep you safe against Brett.  However, it is typically hard to get a 0.8 molecular SO2 on red wines. This is typically because the pH's are higher</a:t>
            </a:r>
          </a:p>
          <a:p>
            <a:endParaRPr lang="en-US" dirty="0"/>
          </a:p>
          <a:p>
            <a:r>
              <a:rPr lang="en-US" dirty="0"/>
              <a:t>Describe how you need to keep a molecular SO2 at those concentrations at all times. And how this is not feasible in wines that are greater than 3.6 pH</a:t>
            </a:r>
          </a:p>
          <a:p>
            <a:endParaRPr lang="en-US" dirty="0"/>
          </a:p>
          <a:p>
            <a:endParaRPr lang="en-US" dirty="0"/>
          </a:p>
        </p:txBody>
      </p:sp>
      <p:sp>
        <p:nvSpPr>
          <p:cNvPr id="4" name="Slide Number Placeholder 3"/>
          <p:cNvSpPr>
            <a:spLocks noGrp="1"/>
          </p:cNvSpPr>
          <p:nvPr>
            <p:ph type="sldNum" sz="quarter" idx="5"/>
          </p:nvPr>
        </p:nvSpPr>
        <p:spPr/>
        <p:txBody>
          <a:bodyPr/>
          <a:lstStyle/>
          <a:p>
            <a:fld id="{2E61351F-DBB1-4664-ADA9-83BC7CB8848D}" type="slidenum">
              <a:rPr lang="en-US" smtClean="0"/>
              <a:t>15</a:t>
            </a:fld>
            <a:endParaRPr lang="en-US"/>
          </a:p>
        </p:txBody>
      </p:sp>
    </p:spTree>
    <p:extLst>
      <p:ext uri="{BB962C8B-B14F-4D97-AF65-F5344CB8AC3E}">
        <p14:creationId xmlns:p14="http://schemas.microsoft.com/office/powerpoint/2010/main" val="151179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Harvest/Crus/Destem –skins can break and allow unwanted spoilage organisms to get in the fruit – Acetobacter Pediococcus, lactobacillus.  These give off aromas and flavors- Protect wit SO2.  </a:t>
            </a:r>
          </a:p>
        </p:txBody>
      </p:sp>
      <p:sp>
        <p:nvSpPr>
          <p:cNvPr id="4" name="Slide Number Placeholder 3"/>
          <p:cNvSpPr>
            <a:spLocks noGrp="1"/>
          </p:cNvSpPr>
          <p:nvPr>
            <p:ph type="sldNum" sz="quarter" idx="5"/>
          </p:nvPr>
        </p:nvSpPr>
        <p:spPr/>
        <p:txBody>
          <a:bodyPr/>
          <a:lstStyle/>
          <a:p>
            <a:fld id="{2E61351F-DBB1-4664-ADA9-83BC7CB8848D}" type="slidenum">
              <a:rPr lang="en-US" smtClean="0"/>
              <a:t>16</a:t>
            </a:fld>
            <a:endParaRPr lang="en-US"/>
          </a:p>
        </p:txBody>
      </p:sp>
    </p:spTree>
    <p:extLst>
      <p:ext uri="{BB962C8B-B14F-4D97-AF65-F5344CB8AC3E}">
        <p14:creationId xmlns:p14="http://schemas.microsoft.com/office/powerpoint/2010/main" val="2193908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1351F-DBB1-4664-ADA9-83BC7CB8848D}" type="slidenum">
              <a:rPr lang="en-US" smtClean="0"/>
              <a:t>22</a:t>
            </a:fld>
            <a:endParaRPr lang="en-US"/>
          </a:p>
        </p:txBody>
      </p:sp>
    </p:spTree>
    <p:extLst>
      <p:ext uri="{BB962C8B-B14F-4D97-AF65-F5344CB8AC3E}">
        <p14:creationId xmlns:p14="http://schemas.microsoft.com/office/powerpoint/2010/main" val="4256106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Google Sans"/>
              </a:rPr>
              <a:t>The key difference between organic and inorganic nitrogen is that the </a:t>
            </a:r>
            <a:r>
              <a:rPr lang="en-US" b="0" i="0" dirty="0">
                <a:solidFill>
                  <a:srgbClr val="040C28"/>
                </a:solidFill>
                <a:effectLst/>
                <a:latin typeface="Google Sans"/>
              </a:rPr>
              <a:t>organic nitrogen is the nitrogen that occurs in organic compounds whereas the inorganic nitrogen is nitrogen that occurs in inorganic compounds</a:t>
            </a:r>
            <a:r>
              <a:rPr lang="en-US" b="0" i="0" dirty="0">
                <a:solidFill>
                  <a:srgbClr val="202124"/>
                </a:solidFill>
                <a:effectLst/>
                <a:latin typeface="Google Sans"/>
              </a:rPr>
              <a:t>. Organic compounds are chemical species containing C and H atom as essential components.</a:t>
            </a:r>
          </a:p>
          <a:p>
            <a:endParaRPr lang="en-US" dirty="0">
              <a:solidFill>
                <a:srgbClr val="202124"/>
              </a:solidFill>
              <a:latin typeface="Google Sans"/>
            </a:endParaRPr>
          </a:p>
          <a:p>
            <a:r>
              <a:rPr lang="en-US" b="0" i="0" dirty="0">
                <a:solidFill>
                  <a:srgbClr val="202124"/>
                </a:solidFill>
                <a:effectLst/>
                <a:latin typeface="Google Sans"/>
              </a:rPr>
              <a:t>Now, why do we have the</a:t>
            </a:r>
          </a:p>
          <a:p>
            <a:endParaRPr lang="en-US" dirty="0">
              <a:solidFill>
                <a:srgbClr val="202124"/>
              </a:solidFill>
              <a:latin typeface="Google Sans"/>
            </a:endParaRPr>
          </a:p>
          <a:p>
            <a:endParaRPr lang="en-US" dirty="0"/>
          </a:p>
        </p:txBody>
      </p:sp>
      <p:sp>
        <p:nvSpPr>
          <p:cNvPr id="4" name="Slide Number Placeholder 3"/>
          <p:cNvSpPr>
            <a:spLocks noGrp="1"/>
          </p:cNvSpPr>
          <p:nvPr>
            <p:ph type="sldNum" sz="quarter" idx="5"/>
          </p:nvPr>
        </p:nvSpPr>
        <p:spPr/>
        <p:txBody>
          <a:bodyPr/>
          <a:lstStyle/>
          <a:p>
            <a:fld id="{2E61351F-DBB1-4664-ADA9-83BC7CB8848D}" type="slidenum">
              <a:rPr lang="en-US" smtClean="0"/>
              <a:t>23</a:t>
            </a:fld>
            <a:endParaRPr lang="en-US"/>
          </a:p>
        </p:txBody>
      </p:sp>
    </p:spTree>
    <p:extLst>
      <p:ext uri="{BB962C8B-B14F-4D97-AF65-F5344CB8AC3E}">
        <p14:creationId xmlns:p14="http://schemas.microsoft.com/office/powerpoint/2010/main" val="1865913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 typeface="Arial" panose="020B0604020202020204" pitchFamily="34" charset="0"/>
              <a:buChar char="•"/>
            </a:pPr>
            <a:r>
              <a:rPr lang="en-US" dirty="0"/>
              <a:t>pH</a:t>
            </a:r>
          </a:p>
          <a:p>
            <a:pPr marL="171450" indent="-171450">
              <a:buFont typeface="Arial" panose="020B0604020202020204" pitchFamily="34" charset="0"/>
              <a:buChar char="•"/>
            </a:pPr>
            <a:r>
              <a:rPr lang="en-US" dirty="0"/>
              <a:t>Acidity</a:t>
            </a:r>
          </a:p>
          <a:p>
            <a:pPr marL="171450" indent="-171450">
              <a:buFont typeface="Arial" panose="020B0604020202020204" pitchFamily="34" charset="0"/>
              <a:buChar char="•"/>
            </a:pPr>
            <a:r>
              <a:rPr lang="en-US" dirty="0"/>
              <a:t>Brix</a:t>
            </a:r>
          </a:p>
          <a:p>
            <a:pPr marL="171450" indent="-171450">
              <a:buFont typeface="Arial" panose="020B0604020202020204" pitchFamily="34" charset="0"/>
              <a:buChar char="•"/>
            </a:pPr>
            <a:r>
              <a:rPr lang="en-US" dirty="0"/>
              <a:t>Pulp</a:t>
            </a:r>
          </a:p>
          <a:p>
            <a:pPr marL="171450" indent="-171450">
              <a:buFont typeface="Arial" panose="020B0604020202020204" pitchFamily="34" charset="0"/>
              <a:buChar char="•"/>
            </a:pPr>
            <a:r>
              <a:rPr lang="en-US" dirty="0"/>
              <a:t>Skin texture, favor, and color is red wine</a:t>
            </a:r>
          </a:p>
          <a:p>
            <a:pPr marL="171450" indent="-171450">
              <a:buFont typeface="Arial" panose="020B0604020202020204" pitchFamily="34" charset="0"/>
              <a:buChar char="•"/>
            </a:pPr>
            <a:r>
              <a:rPr lang="en-US" dirty="0"/>
              <a:t>Berry color</a:t>
            </a:r>
          </a:p>
        </p:txBody>
      </p:sp>
      <p:sp>
        <p:nvSpPr>
          <p:cNvPr id="4" name="Slide Number Placeholder 3"/>
          <p:cNvSpPr>
            <a:spLocks noGrp="1"/>
          </p:cNvSpPr>
          <p:nvPr>
            <p:ph type="sldNum" sz="quarter" idx="5"/>
          </p:nvPr>
        </p:nvSpPr>
        <p:spPr/>
        <p:txBody>
          <a:bodyPr/>
          <a:lstStyle/>
          <a:p>
            <a:fld id="{2E61351F-DBB1-4664-ADA9-83BC7CB8848D}" type="slidenum">
              <a:rPr lang="en-US" smtClean="0"/>
              <a:t>27</a:t>
            </a:fld>
            <a:endParaRPr lang="en-US"/>
          </a:p>
        </p:txBody>
      </p:sp>
    </p:spTree>
    <p:extLst>
      <p:ext uri="{BB962C8B-B14F-4D97-AF65-F5344CB8AC3E}">
        <p14:creationId xmlns:p14="http://schemas.microsoft.com/office/powerpoint/2010/main" val="79926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 typeface="Arial" panose="020B0604020202020204" pitchFamily="34" charset="0"/>
              <a:buChar char="•"/>
            </a:pPr>
            <a:r>
              <a:rPr lang="en-US" dirty="0"/>
              <a:t>pH</a:t>
            </a:r>
          </a:p>
          <a:p>
            <a:pPr marL="171450" indent="-171450">
              <a:buFont typeface="Arial" panose="020B0604020202020204" pitchFamily="34" charset="0"/>
              <a:buChar char="•"/>
            </a:pPr>
            <a:r>
              <a:rPr lang="en-US" dirty="0"/>
              <a:t>Acidity</a:t>
            </a:r>
          </a:p>
          <a:p>
            <a:pPr marL="171450" indent="-171450">
              <a:buFont typeface="Arial" panose="020B0604020202020204" pitchFamily="34" charset="0"/>
              <a:buChar char="•"/>
            </a:pPr>
            <a:r>
              <a:rPr lang="en-US" dirty="0"/>
              <a:t>Brix</a:t>
            </a:r>
          </a:p>
          <a:p>
            <a:pPr marL="171450" indent="-171450">
              <a:buFont typeface="Arial" panose="020B0604020202020204" pitchFamily="34" charset="0"/>
              <a:buChar char="•"/>
            </a:pPr>
            <a:r>
              <a:rPr lang="en-US" dirty="0"/>
              <a:t>Pulp</a:t>
            </a:r>
          </a:p>
          <a:p>
            <a:pPr marL="171450" indent="-171450">
              <a:buFont typeface="Arial" panose="020B0604020202020204" pitchFamily="34" charset="0"/>
              <a:buChar char="•"/>
            </a:pPr>
            <a:r>
              <a:rPr lang="en-US" dirty="0"/>
              <a:t>Skin texture, favor, and color is red wine</a:t>
            </a:r>
          </a:p>
          <a:p>
            <a:pPr marL="171450" indent="-171450">
              <a:buFont typeface="Arial" panose="020B0604020202020204" pitchFamily="34" charset="0"/>
              <a:buChar char="•"/>
            </a:pPr>
            <a:r>
              <a:rPr lang="en-US" dirty="0"/>
              <a:t>Berry color</a:t>
            </a:r>
          </a:p>
        </p:txBody>
      </p:sp>
      <p:sp>
        <p:nvSpPr>
          <p:cNvPr id="4" name="Slide Number Placeholder 3"/>
          <p:cNvSpPr>
            <a:spLocks noGrp="1"/>
          </p:cNvSpPr>
          <p:nvPr>
            <p:ph type="sldNum" sz="quarter" idx="5"/>
          </p:nvPr>
        </p:nvSpPr>
        <p:spPr/>
        <p:txBody>
          <a:bodyPr/>
          <a:lstStyle/>
          <a:p>
            <a:fld id="{2E61351F-DBB1-4664-ADA9-83BC7CB8848D}" type="slidenum">
              <a:rPr lang="en-US" smtClean="0"/>
              <a:t>28</a:t>
            </a:fld>
            <a:endParaRPr lang="en-US"/>
          </a:p>
        </p:txBody>
      </p:sp>
    </p:spTree>
    <p:extLst>
      <p:ext uri="{BB962C8B-B14F-4D97-AF65-F5344CB8AC3E}">
        <p14:creationId xmlns:p14="http://schemas.microsoft.com/office/powerpoint/2010/main" val="2872779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 typeface="Arial" panose="020B0604020202020204" pitchFamily="34" charset="0"/>
              <a:buChar char="•"/>
            </a:pPr>
            <a:r>
              <a:rPr lang="en-US" dirty="0"/>
              <a:t>pH</a:t>
            </a:r>
          </a:p>
          <a:p>
            <a:pPr marL="171450" indent="-171450">
              <a:buFont typeface="Arial" panose="020B0604020202020204" pitchFamily="34" charset="0"/>
              <a:buChar char="•"/>
            </a:pPr>
            <a:r>
              <a:rPr lang="en-US" dirty="0"/>
              <a:t>Acidity</a:t>
            </a:r>
          </a:p>
          <a:p>
            <a:pPr marL="171450" indent="-171450">
              <a:buFont typeface="Arial" panose="020B0604020202020204" pitchFamily="34" charset="0"/>
              <a:buChar char="•"/>
            </a:pPr>
            <a:r>
              <a:rPr lang="en-US" dirty="0"/>
              <a:t>Brix</a:t>
            </a:r>
          </a:p>
          <a:p>
            <a:pPr marL="171450" indent="-171450">
              <a:buFont typeface="Arial" panose="020B0604020202020204" pitchFamily="34" charset="0"/>
              <a:buChar char="•"/>
            </a:pPr>
            <a:r>
              <a:rPr lang="en-US" dirty="0"/>
              <a:t>Pulp</a:t>
            </a:r>
          </a:p>
          <a:p>
            <a:pPr marL="171450" indent="-171450">
              <a:buFont typeface="Arial" panose="020B0604020202020204" pitchFamily="34" charset="0"/>
              <a:buChar char="•"/>
            </a:pPr>
            <a:r>
              <a:rPr lang="en-US" dirty="0"/>
              <a:t>Skin texture, favor, and color is red wine</a:t>
            </a:r>
          </a:p>
          <a:p>
            <a:pPr marL="171450" indent="-171450">
              <a:buFont typeface="Arial" panose="020B0604020202020204" pitchFamily="34" charset="0"/>
              <a:buChar char="•"/>
            </a:pPr>
            <a:r>
              <a:rPr lang="en-US" dirty="0"/>
              <a:t>Berry color</a:t>
            </a:r>
          </a:p>
        </p:txBody>
      </p:sp>
      <p:sp>
        <p:nvSpPr>
          <p:cNvPr id="4" name="Slide Number Placeholder 3"/>
          <p:cNvSpPr>
            <a:spLocks noGrp="1"/>
          </p:cNvSpPr>
          <p:nvPr>
            <p:ph type="sldNum" sz="quarter" idx="5"/>
          </p:nvPr>
        </p:nvSpPr>
        <p:spPr/>
        <p:txBody>
          <a:bodyPr/>
          <a:lstStyle/>
          <a:p>
            <a:fld id="{2E61351F-DBB1-4664-ADA9-83BC7CB8848D}" type="slidenum">
              <a:rPr lang="en-US" smtClean="0"/>
              <a:t>33</a:t>
            </a:fld>
            <a:endParaRPr lang="en-US"/>
          </a:p>
        </p:txBody>
      </p:sp>
    </p:spTree>
    <p:extLst>
      <p:ext uri="{BB962C8B-B14F-4D97-AF65-F5344CB8AC3E}">
        <p14:creationId xmlns:p14="http://schemas.microsoft.com/office/powerpoint/2010/main" val="1037354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Harvest/Crus/Destem –skins can break and allow unwanted spoilage organisms to get in the fruit – Acetobacter Pediococcus, lactobacillus.  These give off aromas and flavors- Protect wit SO2.  </a:t>
            </a:r>
          </a:p>
        </p:txBody>
      </p:sp>
      <p:sp>
        <p:nvSpPr>
          <p:cNvPr id="4" name="Slide Number Placeholder 3"/>
          <p:cNvSpPr>
            <a:spLocks noGrp="1"/>
          </p:cNvSpPr>
          <p:nvPr>
            <p:ph type="sldNum" sz="quarter" idx="5"/>
          </p:nvPr>
        </p:nvSpPr>
        <p:spPr/>
        <p:txBody>
          <a:bodyPr/>
          <a:lstStyle/>
          <a:p>
            <a:fld id="{2E61351F-DBB1-4664-ADA9-83BC7CB8848D}" type="slidenum">
              <a:rPr lang="en-US" smtClean="0"/>
              <a:t>34</a:t>
            </a:fld>
            <a:endParaRPr lang="en-US"/>
          </a:p>
        </p:txBody>
      </p:sp>
    </p:spTree>
    <p:extLst>
      <p:ext uri="{BB962C8B-B14F-4D97-AF65-F5344CB8AC3E}">
        <p14:creationId xmlns:p14="http://schemas.microsoft.com/office/powerpoint/2010/main" val="3552787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Harvest/Crus/Destem –skins can break and allow unwanted spoilage organisms to get in the fruit – Acetobacter Pediococcus, lactobacillus.  These give off aromas and flavors- Protect wit SO2.  </a:t>
            </a:r>
          </a:p>
        </p:txBody>
      </p:sp>
      <p:sp>
        <p:nvSpPr>
          <p:cNvPr id="4" name="Slide Number Placeholder 3"/>
          <p:cNvSpPr>
            <a:spLocks noGrp="1"/>
          </p:cNvSpPr>
          <p:nvPr>
            <p:ph type="sldNum" sz="quarter" idx="5"/>
          </p:nvPr>
        </p:nvSpPr>
        <p:spPr/>
        <p:txBody>
          <a:bodyPr/>
          <a:lstStyle/>
          <a:p>
            <a:fld id="{2E61351F-DBB1-4664-ADA9-83BC7CB8848D}" type="slidenum">
              <a:rPr lang="en-US" smtClean="0"/>
              <a:t>35</a:t>
            </a:fld>
            <a:endParaRPr lang="en-US"/>
          </a:p>
        </p:txBody>
      </p:sp>
    </p:spTree>
    <p:extLst>
      <p:ext uri="{BB962C8B-B14F-4D97-AF65-F5344CB8AC3E}">
        <p14:creationId xmlns:p14="http://schemas.microsoft.com/office/powerpoint/2010/main" val="3904302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486400" cy="4419600"/>
          </a:xfrm>
        </p:spPr>
        <p:txBody>
          <a:bodyPr/>
          <a:lstStyle/>
          <a:p>
            <a:r>
              <a:rPr lang="en-US" b="1" u="sng" dirty="0"/>
              <a:t>How did I get here?</a:t>
            </a:r>
            <a:r>
              <a:rPr lang="en-US" dirty="0"/>
              <a:t>  I will briefly discuss my background. Because, as I look back on my life and the path that got me to where I am today, I realize that I didn't get here by accident. It allows me to build the foundation of what I will be discussing with you this  evening.</a:t>
            </a:r>
          </a:p>
          <a:p>
            <a:endParaRPr lang="en-US" dirty="0"/>
          </a:p>
          <a:p>
            <a:r>
              <a:rPr lang="en-US" b="1" u="sng" dirty="0"/>
              <a:t>Overview of Winemaking Process:</a:t>
            </a:r>
            <a:r>
              <a:rPr lang="en-US" dirty="0"/>
              <a:t>  I understand that everyone here has different levels of experience, so I will extremely briefly go over the winemaking process.  As I do this, I will touch on common challenges at each stage, how to deal with those challenges, and; point out some important considerations to keep in mind at each stage of the process.</a:t>
            </a:r>
          </a:p>
          <a:p>
            <a:endParaRPr lang="en-US" dirty="0"/>
          </a:p>
          <a:p>
            <a:r>
              <a:rPr lang="en-US" b="1" u="sng" dirty="0"/>
              <a:t>Along the way:</a:t>
            </a:r>
            <a:r>
              <a:rPr lang="en-US" dirty="0"/>
              <a:t>  As we go down this journey, I will be giving you some golden nuggets of information.  Many of which are important things to now that doesn't get talked about much, or common misconceptions, etc.</a:t>
            </a:r>
            <a:endParaRPr lang="en-US" b="1" u="sng" dirty="0"/>
          </a:p>
          <a:p>
            <a:r>
              <a:rPr lang="en-US" dirty="0"/>
              <a:t>	My approach to winemaking is to blend my technical/science side (left brain if you will) with my creative artistic side - think outside the box – right brain</a:t>
            </a:r>
          </a:p>
          <a:p>
            <a:endParaRPr lang="en-US" dirty="0"/>
          </a:p>
          <a:p>
            <a:r>
              <a:rPr lang="en-US" b="1" u="sng" dirty="0"/>
              <a:t>The Winemaker's Spice Rack and Tool Box</a:t>
            </a:r>
            <a:r>
              <a:rPr lang="en-US" b="1" dirty="0"/>
              <a:t>:   </a:t>
            </a:r>
            <a:r>
              <a:rPr lang="en-US" dirty="0"/>
              <a:t>finally if we have time, I would like to touch on what I consider to be the winemaker spice rack and toolbox. There is a kind of taboo about talking about why you making products and techniques. I would like to remove the veil, lift the curtain and just talk to you about what some of these common treatment materials are, why we use them in the industry, how they work, what they do and show you that its ok if you choose to use them, it doesn't make you less of a winemaker.</a:t>
            </a:r>
          </a:p>
          <a:p>
            <a:endParaRPr lang="en-US" dirty="0"/>
          </a:p>
        </p:txBody>
      </p:sp>
      <p:sp>
        <p:nvSpPr>
          <p:cNvPr id="4" name="Slide Number Placeholder 3"/>
          <p:cNvSpPr>
            <a:spLocks noGrp="1"/>
          </p:cNvSpPr>
          <p:nvPr>
            <p:ph type="sldNum" sz="quarter" idx="5"/>
          </p:nvPr>
        </p:nvSpPr>
        <p:spPr/>
        <p:txBody>
          <a:bodyPr/>
          <a:lstStyle/>
          <a:p>
            <a:fld id="{2E61351F-DBB1-4664-ADA9-83BC7CB8848D}" type="slidenum">
              <a:rPr lang="en-US" smtClean="0"/>
              <a:t>2</a:t>
            </a:fld>
            <a:endParaRPr lang="en-US"/>
          </a:p>
        </p:txBody>
      </p:sp>
    </p:spTree>
    <p:extLst>
      <p:ext uri="{BB962C8B-B14F-4D97-AF65-F5344CB8AC3E}">
        <p14:creationId xmlns:p14="http://schemas.microsoft.com/office/powerpoint/2010/main" val="1283157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First job at 14, not b/c I needed to, but b/c I wanted too.  Owned by my dad's    friend, We would visit and check on the progress, I Watched it get built, from ground up, </a:t>
            </a:r>
            <a:r>
              <a:rPr lang="en-US" dirty="0" err="1"/>
              <a:t>thoughtnit</a:t>
            </a:r>
            <a:r>
              <a:rPr lang="en-US" dirty="0"/>
              <a:t> was so cool, </a:t>
            </a:r>
            <a:r>
              <a:rPr lang="en-US" dirty="0" err="1"/>
              <a:t>okingly</a:t>
            </a:r>
            <a:r>
              <a:rPr lang="en-US" dirty="0"/>
              <a:t> asked for a job and he said yes.  I worked Fri &amp; Sat. nights from 6 -10 PM.  Saved money to buy my first guitar from the guitarist that was in the Blues Band that would play there every weekend.</a:t>
            </a:r>
          </a:p>
          <a:p>
            <a:pPr marL="171450" indent="-171450">
              <a:buFontTx/>
              <a:buChar char="-"/>
            </a:pPr>
            <a:r>
              <a:rPr lang="en-US" dirty="0"/>
              <a:t>Kept working in </a:t>
            </a:r>
            <a:r>
              <a:rPr lang="en-US" dirty="0" err="1"/>
              <a:t>restaurantsfrom</a:t>
            </a:r>
            <a:r>
              <a:rPr lang="en-US" dirty="0"/>
              <a:t> then and throughout high school, I really enjoyed it.  Went to college and got my A.S. from JWU for C.A.  Continued my studies and graduated from FIU with a B.S. in Hosp. Rest. </a:t>
            </a:r>
            <a:r>
              <a:rPr lang="en-US" dirty="0" err="1"/>
              <a:t>Mngmt</a:t>
            </a:r>
            <a:r>
              <a:rPr lang="en-US" dirty="0"/>
              <a:t>.  I took 3 wine classes at FIU and my Professor became a good friend and mentor to me.  He encouraged me to move to CA.  He would always tell me; "Mike, Sonoma County is where you need to be". Once I graduated in Spring of 2005, I packed up as much as I could in my little ol' Acura, and drove out to Sebastopol.</a:t>
            </a:r>
          </a:p>
          <a:p>
            <a:pPr marL="171450" indent="-171450">
              <a:buFontTx/>
              <a:buChar char="-"/>
            </a:pPr>
            <a:r>
              <a:rPr lang="en-US" dirty="0"/>
              <a:t>I managed restaurants in Sonoma, Napa, Mendocino and Marin counties between 2005 – 2012.  All the while was making wine at home</a:t>
            </a:r>
          </a:p>
          <a:p>
            <a:pPr marL="171450" indent="-171450">
              <a:buFontTx/>
              <a:buChar char="-"/>
            </a:pPr>
            <a:r>
              <a:rPr lang="en-US" dirty="0"/>
              <a:t>2012 went to work at DRW</a:t>
            </a:r>
          </a:p>
          <a:p>
            <a:pPr marL="171450" indent="-171450">
              <a:buFontTx/>
              <a:buChar char="-"/>
            </a:pPr>
            <a:r>
              <a:rPr lang="en-US" dirty="0"/>
              <a:t>2013- Hired by WineSmith Wines &amp; Consulting</a:t>
            </a:r>
          </a:p>
          <a:p>
            <a:pPr marL="171450" indent="-171450">
              <a:buFontTx/>
              <a:buChar char="-"/>
            </a:pPr>
            <a:r>
              <a:rPr lang="en-US" dirty="0"/>
              <a:t>2014 Started label Engracia Wines and made my wines CC at DRW.</a:t>
            </a:r>
          </a:p>
          <a:p>
            <a:pPr marL="171450" indent="-171450">
              <a:buFontTx/>
              <a:buChar char="-"/>
            </a:pPr>
            <a:r>
              <a:rPr lang="en-US" dirty="0"/>
              <a:t>2017 – Poached and Hired by Enartis USA.</a:t>
            </a:r>
          </a:p>
          <a:p>
            <a:pPr marL="171450" indent="-171450">
              <a:buFontTx/>
              <a:buChar char="-"/>
            </a:pPr>
            <a:r>
              <a:rPr lang="en-US" dirty="0"/>
              <a:t>-2018 Ava born and </a:t>
            </a:r>
          </a:p>
          <a:p>
            <a:pPr marL="171450" indent="-171450">
              <a:buFontTx/>
              <a:buChar char="-"/>
            </a:pPr>
            <a:r>
              <a:rPr lang="en-US" dirty="0"/>
              <a:t>-2019 closed down Engracia Wines – Priorities shifted, had to come to terms with my ego.  I still make wine  and cider every year for personal consumption and a few clients that grow grapes on their property, </a:t>
            </a:r>
            <a:r>
              <a:rPr lang="en-US" dirty="0" err="1"/>
              <a:t>butdon't</a:t>
            </a:r>
            <a:r>
              <a:rPr lang="en-US" dirty="0"/>
              <a:t> want to make the wine. And here I am.</a:t>
            </a:r>
          </a:p>
        </p:txBody>
      </p:sp>
      <p:sp>
        <p:nvSpPr>
          <p:cNvPr id="4" name="Slide Number Placeholder 3"/>
          <p:cNvSpPr>
            <a:spLocks noGrp="1"/>
          </p:cNvSpPr>
          <p:nvPr>
            <p:ph type="sldNum" sz="quarter" idx="5"/>
          </p:nvPr>
        </p:nvSpPr>
        <p:spPr/>
        <p:txBody>
          <a:bodyPr/>
          <a:lstStyle/>
          <a:p>
            <a:fld id="{2E61351F-DBB1-4664-ADA9-83BC7CB8848D}" type="slidenum">
              <a:rPr lang="en-US" smtClean="0"/>
              <a:t>3</a:t>
            </a:fld>
            <a:endParaRPr lang="en-US"/>
          </a:p>
        </p:txBody>
      </p:sp>
    </p:spTree>
    <p:extLst>
      <p:ext uri="{BB962C8B-B14F-4D97-AF65-F5344CB8AC3E}">
        <p14:creationId xmlns:p14="http://schemas.microsoft.com/office/powerpoint/2010/main" val="1853880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Harvest/Crus/Destem –skins can break and allow unwanted spoilage organisms to get in the fruit – Acetobacter Pediococcus, lactobacillus.  These give off aromas and flavors- Protect wit SO2.  </a:t>
            </a:r>
          </a:p>
        </p:txBody>
      </p:sp>
      <p:sp>
        <p:nvSpPr>
          <p:cNvPr id="4" name="Slide Number Placeholder 3"/>
          <p:cNvSpPr>
            <a:spLocks noGrp="1"/>
          </p:cNvSpPr>
          <p:nvPr>
            <p:ph type="sldNum" sz="quarter" idx="5"/>
          </p:nvPr>
        </p:nvSpPr>
        <p:spPr/>
        <p:txBody>
          <a:bodyPr/>
          <a:lstStyle/>
          <a:p>
            <a:fld id="{2E61351F-DBB1-4664-ADA9-83BC7CB8848D}" type="slidenum">
              <a:rPr lang="en-US" smtClean="0"/>
              <a:t>4</a:t>
            </a:fld>
            <a:endParaRPr lang="en-US"/>
          </a:p>
        </p:txBody>
      </p:sp>
    </p:spTree>
    <p:extLst>
      <p:ext uri="{BB962C8B-B14F-4D97-AF65-F5344CB8AC3E}">
        <p14:creationId xmlns:p14="http://schemas.microsoft.com/office/powerpoint/2010/main" val="716602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Brix should not be the sole indicator of picking </a:t>
            </a:r>
            <a:r>
              <a:rPr lang="en-US" dirty="0" err="1"/>
              <a:t>deciions</a:t>
            </a:r>
            <a:r>
              <a:rPr lang="en-US" dirty="0"/>
              <a:t>.  For sure it is one of them, but we must </a:t>
            </a:r>
            <a:r>
              <a:rPr lang="en-US" dirty="0" err="1"/>
              <a:t>lso</a:t>
            </a:r>
            <a:r>
              <a:rPr lang="en-US" dirty="0"/>
              <a:t> consider:</a:t>
            </a:r>
          </a:p>
          <a:p>
            <a:endParaRPr lang="en-US" dirty="0"/>
          </a:p>
          <a:p>
            <a:pPr marL="171450" indent="-171450">
              <a:buFont typeface="Arial" panose="020B0604020202020204" pitchFamily="34" charset="0"/>
              <a:buChar char="•"/>
            </a:pPr>
            <a:r>
              <a:rPr lang="en-US" dirty="0"/>
              <a:t>pH</a:t>
            </a:r>
          </a:p>
          <a:p>
            <a:pPr marL="171450" indent="-171450">
              <a:buFont typeface="Arial" panose="020B0604020202020204" pitchFamily="34" charset="0"/>
              <a:buChar char="•"/>
            </a:pPr>
            <a:r>
              <a:rPr lang="en-US" dirty="0"/>
              <a:t>Acidity</a:t>
            </a:r>
          </a:p>
          <a:p>
            <a:pPr marL="171450" indent="-171450">
              <a:buFont typeface="Arial" panose="020B0604020202020204" pitchFamily="34" charset="0"/>
              <a:buChar char="•"/>
            </a:pPr>
            <a:r>
              <a:rPr lang="en-US" dirty="0"/>
              <a:t>Brix</a:t>
            </a:r>
          </a:p>
          <a:p>
            <a:pPr marL="171450" indent="-171450">
              <a:buFont typeface="Arial" panose="020B0604020202020204" pitchFamily="34" charset="0"/>
              <a:buChar char="•"/>
            </a:pPr>
            <a:r>
              <a:rPr lang="en-US" dirty="0"/>
              <a:t>Pulp</a:t>
            </a:r>
          </a:p>
          <a:p>
            <a:pPr marL="171450" indent="-171450">
              <a:buFont typeface="Arial" panose="020B0604020202020204" pitchFamily="34" charset="0"/>
              <a:buChar char="•"/>
            </a:pPr>
            <a:r>
              <a:rPr lang="en-US" dirty="0"/>
              <a:t>Skin texture, favor, and color is red wine</a:t>
            </a:r>
          </a:p>
          <a:p>
            <a:pPr marL="171450" indent="-171450">
              <a:buFont typeface="Arial" panose="020B0604020202020204" pitchFamily="34" charset="0"/>
              <a:buChar char="•"/>
            </a:pPr>
            <a:r>
              <a:rPr lang="en-US" dirty="0"/>
              <a:t>Berry color</a:t>
            </a:r>
          </a:p>
        </p:txBody>
      </p:sp>
      <p:sp>
        <p:nvSpPr>
          <p:cNvPr id="4" name="Slide Number Placeholder 3"/>
          <p:cNvSpPr>
            <a:spLocks noGrp="1"/>
          </p:cNvSpPr>
          <p:nvPr>
            <p:ph type="sldNum" sz="quarter" idx="5"/>
          </p:nvPr>
        </p:nvSpPr>
        <p:spPr/>
        <p:txBody>
          <a:bodyPr/>
          <a:lstStyle/>
          <a:p>
            <a:fld id="{2E61351F-DBB1-4664-ADA9-83BC7CB8848D}" type="slidenum">
              <a:rPr lang="en-US" smtClean="0"/>
              <a:t>6</a:t>
            </a:fld>
            <a:endParaRPr lang="en-US"/>
          </a:p>
        </p:txBody>
      </p:sp>
    </p:spTree>
    <p:extLst>
      <p:ext uri="{BB962C8B-B14F-4D97-AF65-F5344CB8AC3E}">
        <p14:creationId xmlns:p14="http://schemas.microsoft.com/office/powerpoint/2010/main" val="2887592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Brix should not be the sole indicator of picking </a:t>
            </a:r>
            <a:r>
              <a:rPr lang="en-US" dirty="0" err="1"/>
              <a:t>deciions</a:t>
            </a:r>
            <a:r>
              <a:rPr lang="en-US" dirty="0"/>
              <a:t>.  For sure it is one of them, but we must </a:t>
            </a:r>
            <a:r>
              <a:rPr lang="en-US" dirty="0" err="1"/>
              <a:t>lso</a:t>
            </a:r>
            <a:r>
              <a:rPr lang="en-US" dirty="0"/>
              <a:t> consider:</a:t>
            </a:r>
          </a:p>
          <a:p>
            <a:endParaRPr lang="en-US" dirty="0"/>
          </a:p>
          <a:p>
            <a:pPr marL="171450" indent="-171450">
              <a:buFont typeface="Arial" panose="020B0604020202020204" pitchFamily="34" charset="0"/>
              <a:buChar char="•"/>
            </a:pPr>
            <a:r>
              <a:rPr lang="en-US" dirty="0"/>
              <a:t>pH</a:t>
            </a:r>
          </a:p>
          <a:p>
            <a:pPr marL="171450" indent="-171450">
              <a:buFont typeface="Arial" panose="020B0604020202020204" pitchFamily="34" charset="0"/>
              <a:buChar char="•"/>
            </a:pPr>
            <a:r>
              <a:rPr lang="en-US" dirty="0"/>
              <a:t>Acidity</a:t>
            </a:r>
          </a:p>
          <a:p>
            <a:pPr marL="171450" indent="-171450">
              <a:buFont typeface="Arial" panose="020B0604020202020204" pitchFamily="34" charset="0"/>
              <a:buChar char="•"/>
            </a:pPr>
            <a:r>
              <a:rPr lang="en-US" dirty="0"/>
              <a:t>Brix</a:t>
            </a:r>
          </a:p>
          <a:p>
            <a:pPr marL="171450" indent="-171450">
              <a:buFont typeface="Arial" panose="020B0604020202020204" pitchFamily="34" charset="0"/>
              <a:buChar char="•"/>
            </a:pPr>
            <a:r>
              <a:rPr lang="en-US" dirty="0"/>
              <a:t>Pulp</a:t>
            </a:r>
          </a:p>
          <a:p>
            <a:pPr marL="171450" indent="-171450">
              <a:buFont typeface="Arial" panose="020B0604020202020204" pitchFamily="34" charset="0"/>
              <a:buChar char="•"/>
            </a:pPr>
            <a:r>
              <a:rPr lang="en-US" dirty="0"/>
              <a:t>Skin texture, favor, and color is red wine</a:t>
            </a:r>
          </a:p>
          <a:p>
            <a:pPr marL="171450" indent="-171450">
              <a:buFont typeface="Arial" panose="020B0604020202020204" pitchFamily="34" charset="0"/>
              <a:buChar char="•"/>
            </a:pPr>
            <a:r>
              <a:rPr lang="en-US" dirty="0"/>
              <a:t>Berry color</a:t>
            </a:r>
          </a:p>
        </p:txBody>
      </p:sp>
      <p:sp>
        <p:nvSpPr>
          <p:cNvPr id="4" name="Slide Number Placeholder 3"/>
          <p:cNvSpPr>
            <a:spLocks noGrp="1"/>
          </p:cNvSpPr>
          <p:nvPr>
            <p:ph type="sldNum" sz="quarter" idx="5"/>
          </p:nvPr>
        </p:nvSpPr>
        <p:spPr/>
        <p:txBody>
          <a:bodyPr/>
          <a:lstStyle/>
          <a:p>
            <a:fld id="{2E61351F-DBB1-4664-ADA9-83BC7CB8848D}" type="slidenum">
              <a:rPr lang="en-US" smtClean="0"/>
              <a:t>7</a:t>
            </a:fld>
            <a:endParaRPr lang="en-US"/>
          </a:p>
        </p:txBody>
      </p:sp>
    </p:spTree>
    <p:extLst>
      <p:ext uri="{BB962C8B-B14F-4D97-AF65-F5344CB8AC3E}">
        <p14:creationId xmlns:p14="http://schemas.microsoft.com/office/powerpoint/2010/main" val="2593125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Brix should not be the sole indicator of picking </a:t>
            </a:r>
            <a:r>
              <a:rPr lang="en-US" dirty="0" err="1"/>
              <a:t>deciions</a:t>
            </a:r>
            <a:r>
              <a:rPr lang="en-US" dirty="0"/>
              <a:t>.  For sure it is one of them, but we must </a:t>
            </a:r>
            <a:r>
              <a:rPr lang="en-US" dirty="0" err="1"/>
              <a:t>lso</a:t>
            </a:r>
            <a:r>
              <a:rPr lang="en-US" dirty="0"/>
              <a:t> consider:</a:t>
            </a:r>
          </a:p>
          <a:p>
            <a:endParaRPr lang="en-US" dirty="0"/>
          </a:p>
          <a:p>
            <a:pPr marL="171450" indent="-171450">
              <a:buFont typeface="Arial" panose="020B0604020202020204" pitchFamily="34" charset="0"/>
              <a:buChar char="•"/>
            </a:pPr>
            <a:r>
              <a:rPr lang="en-US" dirty="0"/>
              <a:t>pH</a:t>
            </a:r>
          </a:p>
          <a:p>
            <a:pPr marL="171450" indent="-171450">
              <a:buFont typeface="Arial" panose="020B0604020202020204" pitchFamily="34" charset="0"/>
              <a:buChar char="•"/>
            </a:pPr>
            <a:r>
              <a:rPr lang="en-US" dirty="0"/>
              <a:t>Acidity</a:t>
            </a:r>
          </a:p>
          <a:p>
            <a:pPr marL="171450" indent="-171450">
              <a:buFont typeface="Arial" panose="020B0604020202020204" pitchFamily="34" charset="0"/>
              <a:buChar char="•"/>
            </a:pPr>
            <a:r>
              <a:rPr lang="en-US" dirty="0"/>
              <a:t>Brix</a:t>
            </a:r>
          </a:p>
          <a:p>
            <a:pPr marL="171450" indent="-171450">
              <a:buFont typeface="Arial" panose="020B0604020202020204" pitchFamily="34" charset="0"/>
              <a:buChar char="•"/>
            </a:pPr>
            <a:r>
              <a:rPr lang="en-US" dirty="0"/>
              <a:t>Pulp</a:t>
            </a:r>
          </a:p>
          <a:p>
            <a:pPr marL="171450" indent="-171450">
              <a:buFont typeface="Arial" panose="020B0604020202020204" pitchFamily="34" charset="0"/>
              <a:buChar char="•"/>
            </a:pPr>
            <a:r>
              <a:rPr lang="en-US" dirty="0"/>
              <a:t>Skin texture, favor, and color is red wine</a:t>
            </a:r>
          </a:p>
          <a:p>
            <a:pPr marL="171450" indent="-171450">
              <a:buFont typeface="Arial" panose="020B0604020202020204" pitchFamily="34" charset="0"/>
              <a:buChar char="•"/>
            </a:pPr>
            <a:r>
              <a:rPr lang="en-US" dirty="0"/>
              <a:t>Berry color</a:t>
            </a:r>
          </a:p>
        </p:txBody>
      </p:sp>
      <p:sp>
        <p:nvSpPr>
          <p:cNvPr id="4" name="Slide Number Placeholder 3"/>
          <p:cNvSpPr>
            <a:spLocks noGrp="1"/>
          </p:cNvSpPr>
          <p:nvPr>
            <p:ph type="sldNum" sz="quarter" idx="5"/>
          </p:nvPr>
        </p:nvSpPr>
        <p:spPr/>
        <p:txBody>
          <a:bodyPr/>
          <a:lstStyle/>
          <a:p>
            <a:fld id="{2E61351F-DBB1-4664-ADA9-83BC7CB8848D}" type="slidenum">
              <a:rPr lang="en-US" smtClean="0"/>
              <a:t>9</a:t>
            </a:fld>
            <a:endParaRPr lang="en-US"/>
          </a:p>
        </p:txBody>
      </p:sp>
    </p:spTree>
    <p:extLst>
      <p:ext uri="{BB962C8B-B14F-4D97-AF65-F5344CB8AC3E}">
        <p14:creationId xmlns:p14="http://schemas.microsoft.com/office/powerpoint/2010/main" val="2536190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1351F-DBB1-4664-ADA9-83BC7CB8848D}" type="slidenum">
              <a:rPr lang="en-US" smtClean="0"/>
              <a:t>11</a:t>
            </a:fld>
            <a:endParaRPr lang="en-US"/>
          </a:p>
        </p:txBody>
      </p:sp>
    </p:spTree>
    <p:extLst>
      <p:ext uri="{BB962C8B-B14F-4D97-AF65-F5344CB8AC3E}">
        <p14:creationId xmlns:p14="http://schemas.microsoft.com/office/powerpoint/2010/main" val="284196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Harvest/Crus/Destem –skins can break and allow unwanted spoilage organisms to get in the fruit – Acetobacter Pediococcus, lactobacillus.  These give off aromas and flavors- Protect wit SO2.  </a:t>
            </a:r>
          </a:p>
        </p:txBody>
      </p:sp>
      <p:sp>
        <p:nvSpPr>
          <p:cNvPr id="4" name="Slide Number Placeholder 3"/>
          <p:cNvSpPr>
            <a:spLocks noGrp="1"/>
          </p:cNvSpPr>
          <p:nvPr>
            <p:ph type="sldNum" sz="quarter" idx="5"/>
          </p:nvPr>
        </p:nvSpPr>
        <p:spPr/>
        <p:txBody>
          <a:bodyPr/>
          <a:lstStyle/>
          <a:p>
            <a:fld id="{2E61351F-DBB1-4664-ADA9-83BC7CB8848D}" type="slidenum">
              <a:rPr lang="en-US" smtClean="0"/>
              <a:t>12</a:t>
            </a:fld>
            <a:endParaRPr lang="en-US"/>
          </a:p>
        </p:txBody>
      </p:sp>
    </p:spTree>
    <p:extLst>
      <p:ext uri="{BB962C8B-B14F-4D97-AF65-F5344CB8AC3E}">
        <p14:creationId xmlns:p14="http://schemas.microsoft.com/office/powerpoint/2010/main" val="1965881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9D2A58A-F6A3-44B4-8553-CA3EAF252FB7}" type="datetime1">
              <a:rPr lang="en-US" smtClean="0"/>
              <a:t>7/26/2023</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81FEFA0A-2F20-4B60-98C6-5FFDA469AA1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611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8F513F-1C7D-48A3-9E66-761794785CC6}" type="datetime1">
              <a:rPr lang="en-US" smtClean="0"/>
              <a:t>7/26/2023</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230633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5BC340-5827-402A-ABD7-86B6900F77A8}" type="datetime1">
              <a:rPr lang="en-US" smtClean="0"/>
              <a:t>7/26/2023</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81FEFA0A-2F20-4B60-98C6-5FFDA469AA1C}"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13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05BD3E-AD23-4233-B7FD-BCC74AA741B1}" type="datetime1">
              <a:rPr lang="en-US" smtClean="0"/>
              <a:t>7/26/2023</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109824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F85C56-1C19-4454-A6D4-FDB294070137}" type="datetime1">
              <a:rPr lang="en-US" smtClean="0"/>
              <a:t>7/26/2023</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81FEFA0A-2F20-4B60-98C6-5FFDA469AA1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73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AAEA3F-BC83-4494-8BB2-CF9729692A8C}" type="datetime1">
              <a:rPr lang="en-US" smtClean="0"/>
              <a:t>7/26/2023</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428699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B0D41C-F0D3-49F0-8041-67FC705A40C6}" type="datetime1">
              <a:rPr lang="en-US" smtClean="0"/>
              <a:pPr/>
              <a:t>7/26/2023</a:t>
            </a:fld>
            <a:endParaRPr lang="en-US"/>
          </a:p>
        </p:txBody>
      </p:sp>
      <p:sp>
        <p:nvSpPr>
          <p:cNvPr id="8" name="Footer Placeholder 7"/>
          <p:cNvSpPr>
            <a:spLocks noGrp="1"/>
          </p:cNvSpPr>
          <p:nvPr>
            <p:ph type="ftr" sz="quarter" idx="11"/>
          </p:nvPr>
        </p:nvSpPr>
        <p:spPr/>
        <p:txBody>
          <a:bodyPr/>
          <a:lstStyle/>
          <a:p>
            <a:r>
              <a:rPr lang="en-US"/>
              <a:t>Add a footer</a:t>
            </a:r>
          </a:p>
        </p:txBody>
      </p:sp>
      <p:sp>
        <p:nvSpPr>
          <p:cNvPr id="9" name="Slide Number Placeholder 8"/>
          <p:cNvSpPr>
            <a:spLocks noGrp="1"/>
          </p:cNvSpPr>
          <p:nvPr>
            <p:ph type="sldNum" sz="quarter" idx="12"/>
          </p:nvPr>
        </p:nvSpPr>
        <p:spPr/>
        <p:txBody>
          <a:bodyPr/>
          <a:lstStyle/>
          <a:p>
            <a:fld id="{81FEFA0A-2F20-4B60-98C6-5FFDA469AA1C}" type="slidenum">
              <a:rPr lang="en-US" smtClean="0"/>
              <a:pPr/>
              <a:t>‹#›</a:t>
            </a:fld>
            <a:endParaRPr lang="en-US"/>
          </a:p>
        </p:txBody>
      </p:sp>
    </p:spTree>
    <p:extLst>
      <p:ext uri="{BB962C8B-B14F-4D97-AF65-F5344CB8AC3E}">
        <p14:creationId xmlns:p14="http://schemas.microsoft.com/office/powerpoint/2010/main" val="328759087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00E9B8-A638-47B9-8EAF-A06FB35BB403}" type="datetime1">
              <a:rPr lang="en-US" smtClean="0"/>
              <a:t>7/26/2023</a:t>
            </a:fld>
            <a:endParaRPr lang="en-US"/>
          </a:p>
        </p:txBody>
      </p:sp>
      <p:sp>
        <p:nvSpPr>
          <p:cNvPr id="4" name="Footer Placeholder 3"/>
          <p:cNvSpPr>
            <a:spLocks noGrp="1"/>
          </p:cNvSpPr>
          <p:nvPr>
            <p:ph type="ftr" sz="quarter" idx="11"/>
          </p:nvPr>
        </p:nvSpPr>
        <p:spPr/>
        <p:txBody>
          <a:bodyPr/>
          <a:lstStyle/>
          <a:p>
            <a:r>
              <a:rPr lang="en-US"/>
              <a:t>Add a footer</a:t>
            </a:r>
          </a:p>
        </p:txBody>
      </p:sp>
      <p:sp>
        <p:nvSpPr>
          <p:cNvPr id="5" name="Slide Number Placeholder 4"/>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2407293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0414C0-40BC-46FB-ADE3-F7141007B5FB}" type="datetime1">
              <a:rPr lang="en-US" smtClean="0"/>
              <a:t>7/26/2023</a:t>
            </a:fld>
            <a:endParaRPr lang="en-US"/>
          </a:p>
        </p:txBody>
      </p:sp>
      <p:sp>
        <p:nvSpPr>
          <p:cNvPr id="3" name="Footer Placeholder 2"/>
          <p:cNvSpPr>
            <a:spLocks noGrp="1"/>
          </p:cNvSpPr>
          <p:nvPr>
            <p:ph type="ftr" sz="quarter" idx="11"/>
          </p:nvPr>
        </p:nvSpPr>
        <p:spPr/>
        <p:txBody>
          <a:bodyPr/>
          <a:lstStyle/>
          <a:p>
            <a:r>
              <a:rPr lang="en-US"/>
              <a:t>Add a footer</a:t>
            </a:r>
          </a:p>
        </p:txBody>
      </p:sp>
      <p:sp>
        <p:nvSpPr>
          <p:cNvPr id="4" name="Slide Number Placeholder 3"/>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406470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18BC97-2F5E-4770-AEEF-8F2730A3EA80}" type="datetime1">
              <a:rPr lang="en-US" smtClean="0"/>
              <a:t>7/26/2023</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2822650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B0D41C-F0D3-49F0-8041-67FC705A40C6}" type="datetime1">
              <a:rPr lang="en-US" smtClean="0"/>
              <a:pPr/>
              <a:t>7/26/2023</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81FEFA0A-2F20-4B60-98C6-5FFDA469AA1C}"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17701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1B0D41C-F0D3-49F0-8041-67FC705A40C6}" type="datetime1">
              <a:rPr lang="en-US" smtClean="0"/>
              <a:pPr/>
              <a:t>7/26/2023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Add a footer</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1FEFA0A-2F20-4B60-98C6-5FFDA469AA1C}" type="slidenum">
              <a:rPr lang="en-US" smtClean="0"/>
              <a:pPr/>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2424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mailto:MICHAEL.FAULK@ENARTIS.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3.xml"/><Relationship Id="rId7" Type="http://schemas.openxmlformats.org/officeDocument/2006/relationships/image" Target="../media/image1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WINEMAKING - </a:t>
            </a:r>
          </a:p>
        </p:txBody>
      </p:sp>
      <p:sp>
        <p:nvSpPr>
          <p:cNvPr id="3" name="Subtitle 2"/>
          <p:cNvSpPr>
            <a:spLocks noGrp="1"/>
          </p:cNvSpPr>
          <p:nvPr>
            <p:ph type="subTitle" idx="1"/>
          </p:nvPr>
        </p:nvSpPr>
        <p:spPr/>
        <p:txBody>
          <a:bodyPr/>
          <a:lstStyle/>
          <a:p>
            <a:r>
              <a:rPr lang="en-US" dirty="0"/>
              <a:t>AN "ENARTISTS" APPROACH</a:t>
            </a:r>
          </a:p>
        </p:txBody>
      </p:sp>
    </p:spTree>
    <p:extLst>
      <p:ext uri="{BB962C8B-B14F-4D97-AF65-F5344CB8AC3E}">
        <p14:creationId xmlns:p14="http://schemas.microsoft.com/office/powerpoint/2010/main" val="7522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D0A5C-55AB-442D-BA98-AD6F9D48A980}"/>
              </a:ext>
            </a:extLst>
          </p:cNvPr>
          <p:cNvSpPr>
            <a:spLocks noGrp="1"/>
          </p:cNvSpPr>
          <p:nvPr>
            <p:ph type="title"/>
          </p:nvPr>
        </p:nvSpPr>
        <p:spPr/>
        <p:txBody>
          <a:bodyPr/>
          <a:lstStyle/>
          <a:p>
            <a:r>
              <a:rPr lang="en-US" dirty="0"/>
              <a:t>Vineyard Sampling Pattern</a:t>
            </a:r>
          </a:p>
        </p:txBody>
      </p:sp>
      <p:sp>
        <p:nvSpPr>
          <p:cNvPr id="3" name="Content Placeholder 2">
            <a:extLst>
              <a:ext uri="{FF2B5EF4-FFF2-40B4-BE49-F238E27FC236}">
                <a16:creationId xmlns:a16="http://schemas.microsoft.com/office/drawing/2014/main" id="{F1B74DBE-44C1-A754-E320-21CA6194BCA0}"/>
              </a:ext>
            </a:extLst>
          </p:cNvPr>
          <p:cNvSpPr>
            <a:spLocks noGrp="1"/>
          </p:cNvSpPr>
          <p:nvPr>
            <p:ph idx="1"/>
          </p:nvPr>
        </p:nvSpPr>
        <p:spPr>
          <a:xfrm>
            <a:off x="1024129" y="1983992"/>
            <a:ext cx="5071872" cy="4325368"/>
          </a:xfrm>
        </p:spPr>
        <p:txBody>
          <a:bodyPr>
            <a:normAutofit fontScale="77500" lnSpcReduction="20000"/>
          </a:bodyPr>
          <a:lstStyle/>
          <a:p>
            <a:pPr marL="796925" lvl="1" indent="-339725" eaLnBrk="0" fontAlgn="base" hangingPunct="0">
              <a:spcBef>
                <a:spcPct val="0"/>
              </a:spcBef>
              <a:spcAft>
                <a:spcPct val="0"/>
              </a:spcAft>
              <a:buFont typeface="Arial"/>
              <a:buChar char="•"/>
              <a:defRPr/>
            </a:pPr>
            <a:endParaRPr lang="en-US" sz="2400" dirty="0">
              <a:solidFill>
                <a:srgbClr val="230E0F"/>
              </a:solidFill>
              <a:latin typeface="Arial" charset="0"/>
              <a:ea typeface="ＭＳ Ｐゴシック" charset="0"/>
              <a:cs typeface="ＭＳ Ｐゴシック" charset="0"/>
            </a:endParaRPr>
          </a:p>
          <a:p>
            <a:pPr marL="796925" lvl="1" indent="-339725" eaLnBrk="0" fontAlgn="base" hangingPunct="0">
              <a:spcBef>
                <a:spcPct val="0"/>
              </a:spcBef>
              <a:spcAft>
                <a:spcPct val="0"/>
              </a:spcAft>
              <a:buFont typeface="Arial"/>
              <a:buChar char="•"/>
              <a:defRPr/>
            </a:pPr>
            <a:r>
              <a:rPr lang="en-US" sz="2400" dirty="0">
                <a:solidFill>
                  <a:srgbClr val="230E0F"/>
                </a:solidFill>
                <a:latin typeface="Arial" charset="0"/>
                <a:ea typeface="ＭＳ Ｐゴシック" charset="0"/>
                <a:cs typeface="ＭＳ Ｐゴシック" charset="0"/>
              </a:rPr>
              <a:t>Sample from both sides of the row</a:t>
            </a:r>
          </a:p>
          <a:p>
            <a:pPr marL="800100" lvl="1" indent="-342900" eaLnBrk="0" fontAlgn="base" hangingPunct="0">
              <a:spcBef>
                <a:spcPct val="0"/>
              </a:spcBef>
              <a:spcAft>
                <a:spcPct val="0"/>
              </a:spcAft>
              <a:buFont typeface="Arial"/>
              <a:buChar char="•"/>
              <a:defRPr/>
            </a:pPr>
            <a:endParaRPr lang="en-US" sz="2400" dirty="0">
              <a:solidFill>
                <a:srgbClr val="230E0F"/>
              </a:solidFill>
              <a:latin typeface="Arial" charset="0"/>
              <a:ea typeface="ＭＳ Ｐゴシック" charset="0"/>
              <a:cs typeface="ＭＳ Ｐゴシック" charset="0"/>
            </a:endParaRPr>
          </a:p>
          <a:p>
            <a:pPr marL="800100" lvl="1" indent="-342900" eaLnBrk="0" fontAlgn="base" hangingPunct="0">
              <a:spcBef>
                <a:spcPct val="0"/>
              </a:spcBef>
              <a:spcAft>
                <a:spcPct val="0"/>
              </a:spcAft>
              <a:buFont typeface="Arial"/>
              <a:buChar char="•"/>
              <a:defRPr/>
            </a:pPr>
            <a:r>
              <a:rPr lang="en-US" sz="2400" dirty="0">
                <a:solidFill>
                  <a:srgbClr val="230E0F"/>
                </a:solidFill>
                <a:latin typeface="Arial" charset="0"/>
                <a:ea typeface="ＭＳ Ｐゴシック" charset="0"/>
                <a:cs typeface="ＭＳ Ｐゴシック" charset="0"/>
              </a:rPr>
              <a:t>Avoid edge rows and the two first vines in a row</a:t>
            </a:r>
          </a:p>
          <a:p>
            <a:pPr marL="800100" lvl="1" indent="-342900" eaLnBrk="0" fontAlgn="base" hangingPunct="0">
              <a:spcBef>
                <a:spcPct val="0"/>
              </a:spcBef>
              <a:spcAft>
                <a:spcPct val="0"/>
              </a:spcAft>
              <a:buFont typeface="Arial"/>
              <a:buChar char="•"/>
              <a:defRPr/>
            </a:pPr>
            <a:endParaRPr lang="en-US" sz="2400" dirty="0">
              <a:solidFill>
                <a:srgbClr val="230E0F"/>
              </a:solidFill>
              <a:latin typeface="Arial" charset="0"/>
              <a:ea typeface="ＭＳ Ｐゴシック" charset="0"/>
              <a:cs typeface="ＭＳ Ｐゴシック" charset="0"/>
            </a:endParaRPr>
          </a:p>
          <a:p>
            <a:pPr marL="800100" lvl="1" indent="-342900" eaLnBrk="0" fontAlgn="base" hangingPunct="0">
              <a:spcBef>
                <a:spcPct val="0"/>
              </a:spcBef>
              <a:spcAft>
                <a:spcPct val="0"/>
              </a:spcAft>
              <a:buFont typeface="Arial"/>
              <a:buChar char="•"/>
              <a:defRPr/>
            </a:pPr>
            <a:r>
              <a:rPr lang="en-US" sz="2400" dirty="0">
                <a:solidFill>
                  <a:srgbClr val="230E0F"/>
                </a:solidFill>
                <a:latin typeface="Arial" charset="0"/>
                <a:ea typeface="ＭＳ Ｐゴシック" charset="0"/>
                <a:cs typeface="ＭＳ Ｐゴシック" charset="0"/>
              </a:rPr>
              <a:t>Estimate the proportion of shaded bunches </a:t>
            </a:r>
          </a:p>
          <a:p>
            <a:pPr marL="457200" lvl="1" indent="0" eaLnBrk="0" fontAlgn="base" hangingPunct="0">
              <a:spcBef>
                <a:spcPct val="0"/>
              </a:spcBef>
              <a:spcAft>
                <a:spcPct val="0"/>
              </a:spcAft>
              <a:buNone/>
              <a:defRPr/>
            </a:pPr>
            <a:r>
              <a:rPr lang="en-US" sz="2400" dirty="0">
                <a:solidFill>
                  <a:srgbClr val="230E0F"/>
                </a:solidFill>
                <a:latin typeface="Arial" charset="0"/>
                <a:ea typeface="ＭＳ Ｐゴシック" charset="0"/>
                <a:cs typeface="ＭＳ Ｐゴシック" charset="0"/>
              </a:rPr>
              <a:t>      and sample accordingly </a:t>
            </a:r>
          </a:p>
          <a:p>
            <a:pPr marL="800100" lvl="1" indent="-342900" eaLnBrk="0" fontAlgn="base" hangingPunct="0">
              <a:spcBef>
                <a:spcPct val="0"/>
              </a:spcBef>
              <a:spcAft>
                <a:spcPct val="0"/>
              </a:spcAft>
              <a:buFont typeface="Arial"/>
              <a:buChar char="•"/>
              <a:defRPr/>
            </a:pPr>
            <a:endParaRPr lang="en-US" sz="2400" dirty="0">
              <a:solidFill>
                <a:srgbClr val="230E0F"/>
              </a:solidFill>
              <a:latin typeface="Arial" charset="0"/>
              <a:ea typeface="ＭＳ Ｐゴシック" charset="0"/>
              <a:cs typeface="ＭＳ Ｐゴシック" charset="0"/>
            </a:endParaRPr>
          </a:p>
          <a:p>
            <a:pPr marL="800100" lvl="1" indent="-342900" eaLnBrk="0" fontAlgn="base" hangingPunct="0">
              <a:spcBef>
                <a:spcPct val="0"/>
              </a:spcBef>
              <a:spcAft>
                <a:spcPct val="0"/>
              </a:spcAft>
              <a:buFont typeface="Arial"/>
              <a:buChar char="•"/>
              <a:defRPr/>
            </a:pPr>
            <a:r>
              <a:rPr lang="en-US" sz="2400" dirty="0">
                <a:solidFill>
                  <a:srgbClr val="230E0F"/>
                </a:solidFill>
                <a:latin typeface="Arial" charset="0"/>
                <a:ea typeface="ＭＳ Ｐゴシック" charset="0"/>
                <a:cs typeface="ＭＳ Ｐゴシック" charset="0"/>
              </a:rPr>
              <a:t>Collect berries from the top middle and </a:t>
            </a:r>
          </a:p>
          <a:p>
            <a:pPr marL="457200" lvl="1" indent="0" eaLnBrk="0" fontAlgn="base" hangingPunct="0">
              <a:spcBef>
                <a:spcPct val="0"/>
              </a:spcBef>
              <a:spcAft>
                <a:spcPct val="0"/>
              </a:spcAft>
              <a:buNone/>
              <a:defRPr/>
            </a:pPr>
            <a:r>
              <a:rPr lang="en-US" sz="2400" dirty="0">
                <a:solidFill>
                  <a:srgbClr val="230E0F"/>
                </a:solidFill>
                <a:latin typeface="Arial" charset="0"/>
                <a:ea typeface="ＭＳ Ｐゴシック" charset="0"/>
                <a:cs typeface="ＭＳ Ｐゴシック" charset="0"/>
              </a:rPr>
              <a:t>	bottom of the cluster</a:t>
            </a:r>
          </a:p>
          <a:p>
            <a:pPr marL="800100" lvl="1" indent="-342900" eaLnBrk="0" fontAlgn="base" hangingPunct="0">
              <a:spcBef>
                <a:spcPct val="0"/>
              </a:spcBef>
              <a:spcAft>
                <a:spcPct val="0"/>
              </a:spcAft>
              <a:buFont typeface="Arial"/>
              <a:buChar char="•"/>
              <a:defRPr/>
            </a:pPr>
            <a:endParaRPr lang="en-US" sz="2400" dirty="0">
              <a:solidFill>
                <a:srgbClr val="230E0F"/>
              </a:solidFill>
              <a:latin typeface="Arial" charset="0"/>
              <a:ea typeface="ＭＳ Ｐゴシック" charset="0"/>
              <a:cs typeface="ＭＳ Ｐゴシック" charset="0"/>
            </a:endParaRPr>
          </a:p>
          <a:p>
            <a:pPr marL="800100" lvl="1" indent="-342900" eaLnBrk="0" fontAlgn="base" hangingPunct="0">
              <a:spcBef>
                <a:spcPct val="0"/>
              </a:spcBef>
              <a:spcAft>
                <a:spcPct val="0"/>
              </a:spcAft>
              <a:buFont typeface="Arial"/>
              <a:buChar char="•"/>
              <a:defRPr/>
            </a:pPr>
            <a:r>
              <a:rPr lang="en-US" sz="2400" dirty="0">
                <a:solidFill>
                  <a:srgbClr val="230E0F"/>
                </a:solidFill>
                <a:latin typeface="Arial" charset="0"/>
                <a:ea typeface="ＭＳ Ｐゴシック" charset="0"/>
                <a:cs typeface="ＭＳ Ｐゴシック" charset="0"/>
              </a:rPr>
              <a:t>Good practice to look away from berries when</a:t>
            </a:r>
          </a:p>
          <a:p>
            <a:pPr marL="800100" lvl="1" indent="-342900" eaLnBrk="0" fontAlgn="base" hangingPunct="0">
              <a:spcBef>
                <a:spcPct val="0"/>
              </a:spcBef>
              <a:spcAft>
                <a:spcPct val="0"/>
              </a:spcAft>
              <a:buFont typeface="Arial"/>
              <a:buChar char="•"/>
              <a:defRPr/>
            </a:pPr>
            <a:endParaRPr lang="en-US" sz="2400" dirty="0">
              <a:solidFill>
                <a:srgbClr val="230E0F"/>
              </a:solidFill>
              <a:latin typeface="Arial" charset="0"/>
              <a:ea typeface="ＭＳ Ｐゴシック" charset="0"/>
              <a:cs typeface="ＭＳ Ｐゴシック" charset="0"/>
            </a:endParaRPr>
          </a:p>
          <a:p>
            <a:pPr marL="800100" lvl="1" indent="-342900" eaLnBrk="0" fontAlgn="base" hangingPunct="0">
              <a:spcBef>
                <a:spcPct val="0"/>
              </a:spcBef>
              <a:spcAft>
                <a:spcPct val="0"/>
              </a:spcAft>
              <a:buFont typeface="Arial"/>
              <a:buChar char="•"/>
              <a:defRPr/>
            </a:pPr>
            <a:r>
              <a:rPr lang="en-US" sz="2400" dirty="0">
                <a:solidFill>
                  <a:srgbClr val="230E0F"/>
                </a:solidFill>
                <a:latin typeface="Arial" charset="0"/>
                <a:ea typeface="ＭＳ Ｐゴシック" charset="0"/>
                <a:cs typeface="ＭＳ Ｐゴシック" charset="0"/>
              </a:rPr>
              <a:t>Sampling so your bias of grabbing a berry with </a:t>
            </a:r>
          </a:p>
          <a:p>
            <a:pPr marL="457200" lvl="1" indent="0" eaLnBrk="0" fontAlgn="base" hangingPunct="0">
              <a:spcBef>
                <a:spcPct val="0"/>
              </a:spcBef>
              <a:spcAft>
                <a:spcPct val="0"/>
              </a:spcAft>
              <a:buNone/>
              <a:defRPr/>
            </a:pPr>
            <a:r>
              <a:rPr lang="en-US" sz="2400" dirty="0">
                <a:solidFill>
                  <a:srgbClr val="230E0F"/>
                </a:solidFill>
                <a:latin typeface="Arial" charset="0"/>
                <a:ea typeface="ＭＳ Ｐゴシック" charset="0"/>
                <a:cs typeface="ＭＳ Ｐゴシック" charset="0"/>
              </a:rPr>
              <a:t>	the best “eye appeal” isn’t influenced. </a:t>
            </a:r>
          </a:p>
          <a:p>
            <a:endParaRPr lang="en-US" dirty="0"/>
          </a:p>
        </p:txBody>
      </p:sp>
      <p:grpSp>
        <p:nvGrpSpPr>
          <p:cNvPr id="4" name="Group 3">
            <a:extLst>
              <a:ext uri="{FF2B5EF4-FFF2-40B4-BE49-F238E27FC236}">
                <a16:creationId xmlns:a16="http://schemas.microsoft.com/office/drawing/2014/main" id="{2DC8D8F6-A2FB-C694-6EB3-451ED83041E0}"/>
              </a:ext>
            </a:extLst>
          </p:cNvPr>
          <p:cNvGrpSpPr/>
          <p:nvPr/>
        </p:nvGrpSpPr>
        <p:grpSpPr>
          <a:xfrm>
            <a:off x="8106116" y="1828800"/>
            <a:ext cx="3061755" cy="4379958"/>
            <a:chOff x="5894295" y="1786131"/>
            <a:chExt cx="3061755" cy="4379958"/>
          </a:xfrm>
        </p:grpSpPr>
        <p:pic>
          <p:nvPicPr>
            <p:cNvPr id="5" name="Picture 11">
              <a:extLst>
                <a:ext uri="{FF2B5EF4-FFF2-40B4-BE49-F238E27FC236}">
                  <a16:creationId xmlns:a16="http://schemas.microsoft.com/office/drawing/2014/main" id="{E60209D5-1845-00A7-55D0-E1057581C4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287" t="16560" r="21355" b="15118"/>
            <a:stretch>
              <a:fillRect/>
            </a:stretch>
          </p:blipFill>
          <p:spPr bwMode="auto">
            <a:xfrm>
              <a:off x="5894295" y="1941323"/>
              <a:ext cx="1000125" cy="216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campionamento">
              <a:extLst>
                <a:ext uri="{FF2B5EF4-FFF2-40B4-BE49-F238E27FC236}">
                  <a16:creationId xmlns:a16="http://schemas.microsoft.com/office/drawing/2014/main" id="{43EFC85F-6FEF-6EAE-EF83-56E2CFBB8B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26" r="6458" b="12469"/>
            <a:stretch>
              <a:fillRect/>
            </a:stretch>
          </p:blipFill>
          <p:spPr bwMode="auto">
            <a:xfrm>
              <a:off x="7010525" y="1786131"/>
              <a:ext cx="1945525" cy="223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a16="http://schemas.microsoft.com/office/drawing/2014/main" id="{DC0A8911-5EA6-B8B3-8CAB-0987F00E8183}"/>
                </a:ext>
              </a:extLst>
            </p:cNvPr>
            <p:cNvGrpSpPr/>
            <p:nvPr/>
          </p:nvGrpSpPr>
          <p:grpSpPr>
            <a:xfrm>
              <a:off x="6318504" y="4248419"/>
              <a:ext cx="1605151" cy="1917670"/>
              <a:chOff x="4113775" y="4385469"/>
              <a:chExt cx="1605151" cy="1917670"/>
            </a:xfrm>
          </p:grpSpPr>
          <p:graphicFrame>
            <p:nvGraphicFramePr>
              <p:cNvPr id="8" name="Object 4">
                <a:extLst>
                  <a:ext uri="{FF2B5EF4-FFF2-40B4-BE49-F238E27FC236}">
                    <a16:creationId xmlns:a16="http://schemas.microsoft.com/office/drawing/2014/main" id="{13BEEBEC-030B-E02C-0785-7F13B88AE9D4}"/>
                  </a:ext>
                </a:extLst>
              </p:cNvPr>
              <p:cNvGraphicFramePr>
                <a:graphicFrameLocks noChangeAspect="1"/>
              </p:cNvGraphicFramePr>
              <p:nvPr>
                <p:extLst>
                  <p:ext uri="{D42A27DB-BD31-4B8C-83A1-F6EECF244321}">
                    <p14:modId xmlns:p14="http://schemas.microsoft.com/office/powerpoint/2010/main" val="1997610909"/>
                  </p:ext>
                </p:extLst>
              </p:nvPr>
            </p:nvGraphicFramePr>
            <p:xfrm>
              <a:off x="4514850" y="4385469"/>
              <a:ext cx="984250" cy="1516062"/>
            </p:xfrm>
            <a:graphic>
              <a:graphicData uri="http://schemas.openxmlformats.org/presentationml/2006/ole">
                <mc:AlternateContent xmlns:mc="http://schemas.openxmlformats.org/markup-compatibility/2006">
                  <mc:Choice xmlns:v="urn:schemas-microsoft-com:vml" Requires="v">
                    <p:oleObj name="Clip" r:id="rId4" imgW="672998" imgH="1036015" progId="MS_ClipArt_Gallery.5">
                      <p:embed/>
                    </p:oleObj>
                  </mc:Choice>
                  <mc:Fallback>
                    <p:oleObj name="Clip" r:id="rId4" imgW="672998" imgH="1036015" progId="MS_ClipArt_Gallery.5">
                      <p:embed/>
                      <p:pic>
                        <p:nvPicPr>
                          <p:cNvPr id="11"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4385469"/>
                            <a:ext cx="984250" cy="151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9" name="Straight Arrow Connector 8">
                <a:extLst>
                  <a:ext uri="{FF2B5EF4-FFF2-40B4-BE49-F238E27FC236}">
                    <a16:creationId xmlns:a16="http://schemas.microsoft.com/office/drawing/2014/main" id="{23DCD25B-4A70-F179-2AF2-CF98958FBE1A}"/>
                  </a:ext>
                </a:extLst>
              </p:cNvPr>
              <p:cNvCxnSpPr/>
              <p:nvPr/>
            </p:nvCxnSpPr>
            <p:spPr>
              <a:xfrm>
                <a:off x="4298950" y="4595379"/>
                <a:ext cx="215900" cy="296863"/>
              </a:xfrm>
              <a:prstGeom prst="straightConnector1">
                <a:avLst/>
              </a:prstGeom>
              <a:ln w="28575">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843CD602-9800-A55E-F303-743B76267892}"/>
                  </a:ext>
                </a:extLst>
              </p:cNvPr>
              <p:cNvCxnSpPr/>
              <p:nvPr/>
            </p:nvCxnSpPr>
            <p:spPr>
              <a:xfrm flipH="1">
                <a:off x="5340581" y="4914207"/>
                <a:ext cx="374419" cy="201469"/>
              </a:xfrm>
              <a:prstGeom prst="straightConnector1">
                <a:avLst/>
              </a:prstGeom>
              <a:ln w="28575">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1C609734-7F66-7BA3-6578-6295E49DE3E8}"/>
                  </a:ext>
                </a:extLst>
              </p:cNvPr>
              <p:cNvCxnSpPr/>
              <p:nvPr/>
            </p:nvCxnSpPr>
            <p:spPr>
              <a:xfrm flipV="1">
                <a:off x="4113775" y="5299566"/>
                <a:ext cx="370350" cy="12267"/>
              </a:xfrm>
              <a:prstGeom prst="straightConnector1">
                <a:avLst/>
              </a:prstGeom>
              <a:ln w="28575">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364F75C6-26E2-DBE9-59D6-9075171A75C3}"/>
                  </a:ext>
                </a:extLst>
              </p:cNvPr>
              <p:cNvCxnSpPr/>
              <p:nvPr/>
            </p:nvCxnSpPr>
            <p:spPr>
              <a:xfrm flipH="1">
                <a:off x="5340581" y="5360908"/>
                <a:ext cx="378345" cy="8804"/>
              </a:xfrm>
              <a:prstGeom prst="straightConnector1">
                <a:avLst/>
              </a:prstGeom>
              <a:ln w="28575">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39D0340D-8EE7-88CC-D1BC-69BB7E3EA212}"/>
                  </a:ext>
                </a:extLst>
              </p:cNvPr>
              <p:cNvCxnSpPr/>
              <p:nvPr/>
            </p:nvCxnSpPr>
            <p:spPr>
              <a:xfrm flipV="1">
                <a:off x="4805796" y="5961576"/>
                <a:ext cx="0" cy="341563"/>
              </a:xfrm>
              <a:prstGeom prst="straightConnector1">
                <a:avLst/>
              </a:prstGeom>
              <a:ln w="28575">
                <a:solidFill>
                  <a:srgbClr val="00B050"/>
                </a:solidFill>
                <a:tailEnd type="arrow"/>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57220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CED9F21-8E99-0CAC-5D24-7F399C29D250}"/>
              </a:ext>
            </a:extLst>
          </p:cNvPr>
          <p:cNvGrpSpPr/>
          <p:nvPr/>
        </p:nvGrpSpPr>
        <p:grpSpPr>
          <a:xfrm>
            <a:off x="838200" y="990600"/>
            <a:ext cx="7666689" cy="5377924"/>
            <a:chOff x="4563286" y="1419797"/>
            <a:chExt cx="7666689" cy="5377924"/>
          </a:xfrm>
        </p:grpSpPr>
        <p:pic>
          <p:nvPicPr>
            <p:cNvPr id="4" name="Picture 5">
              <a:extLst>
                <a:ext uri="{FF2B5EF4-FFF2-40B4-BE49-F238E27FC236}">
                  <a16:creationId xmlns:a16="http://schemas.microsoft.com/office/drawing/2014/main" id="{C270C15C-5984-1407-5D2F-C7E0632777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67897" y="1419797"/>
              <a:ext cx="6685487" cy="401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0235D3DC-D693-D689-22F2-1FD3102DEA8D}"/>
                </a:ext>
              </a:extLst>
            </p:cNvPr>
            <p:cNvGrpSpPr/>
            <p:nvPr/>
          </p:nvGrpSpPr>
          <p:grpSpPr>
            <a:xfrm>
              <a:off x="4563286" y="5408753"/>
              <a:ext cx="7666689" cy="1388968"/>
              <a:chOff x="762000" y="5239085"/>
              <a:chExt cx="7666689" cy="1388968"/>
            </a:xfrm>
          </p:grpSpPr>
          <p:pic>
            <p:nvPicPr>
              <p:cNvPr id="6" name="Picture 2" descr="Image result for ripe grapes">
                <a:extLst>
                  <a:ext uri="{FF2B5EF4-FFF2-40B4-BE49-F238E27FC236}">
                    <a16:creationId xmlns:a16="http://schemas.microsoft.com/office/drawing/2014/main" id="{3FF36BA3-FE4D-93B9-6573-8F6CCD4F59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5239085"/>
                <a:ext cx="1042911" cy="13889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ripe grapes">
                <a:extLst>
                  <a:ext uri="{FF2B5EF4-FFF2-40B4-BE49-F238E27FC236}">
                    <a16:creationId xmlns:a16="http://schemas.microsoft.com/office/drawing/2014/main" id="{4EA673EF-AFDE-ECE2-A40D-2063A72166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0290" y="5239085"/>
                <a:ext cx="1872886" cy="13889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2347C4E-BB11-998C-59EA-338E16B85D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7387" y="5239085"/>
                <a:ext cx="1991520" cy="1388968"/>
              </a:xfrm>
              <a:prstGeom prst="rect">
                <a:avLst/>
              </a:prstGeom>
            </p:spPr>
          </p:pic>
          <p:pic>
            <p:nvPicPr>
              <p:cNvPr id="9" name="Picture 16" descr="Image result for raisined grapes">
                <a:extLst>
                  <a:ext uri="{FF2B5EF4-FFF2-40B4-BE49-F238E27FC236}">
                    <a16:creationId xmlns:a16="http://schemas.microsoft.com/office/drawing/2014/main" id="{BC74C16B-9791-BFEA-3F7E-75ED61673F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3118" y="5239085"/>
                <a:ext cx="1575571" cy="1388968"/>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 name="Title 1">
            <a:extLst>
              <a:ext uri="{FF2B5EF4-FFF2-40B4-BE49-F238E27FC236}">
                <a16:creationId xmlns:a16="http://schemas.microsoft.com/office/drawing/2014/main" id="{4E8FEA38-361B-50F0-BF00-FB810FA56375}"/>
              </a:ext>
            </a:extLst>
          </p:cNvPr>
          <p:cNvSpPr>
            <a:spLocks noGrp="1"/>
          </p:cNvSpPr>
          <p:nvPr>
            <p:ph type="title"/>
          </p:nvPr>
        </p:nvSpPr>
        <p:spPr/>
        <p:txBody>
          <a:bodyPr/>
          <a:lstStyle/>
          <a:p>
            <a:pPr algn="r"/>
            <a:r>
              <a:rPr lang="en-US" dirty="0"/>
              <a:t>GRAPE </a:t>
            </a:r>
            <a:br>
              <a:rPr lang="en-US" dirty="0"/>
            </a:br>
            <a:r>
              <a:rPr lang="en-US" dirty="0"/>
              <a:t>MATURATION</a:t>
            </a:r>
          </a:p>
        </p:txBody>
      </p:sp>
    </p:spTree>
    <p:extLst>
      <p:ext uri="{BB962C8B-B14F-4D97-AF65-F5344CB8AC3E}">
        <p14:creationId xmlns:p14="http://schemas.microsoft.com/office/powerpoint/2010/main" val="342531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FA54E-13AA-3FE0-8808-C7E12691C136}"/>
              </a:ext>
            </a:extLst>
          </p:cNvPr>
          <p:cNvSpPr>
            <a:spLocks noGrp="1"/>
          </p:cNvSpPr>
          <p:nvPr>
            <p:ph type="title"/>
          </p:nvPr>
        </p:nvSpPr>
        <p:spPr>
          <a:solidFill>
            <a:schemeClr val="accent1">
              <a:lumMod val="60000"/>
              <a:lumOff val="40000"/>
            </a:schemeClr>
          </a:solidFill>
        </p:spPr>
        <p:txBody>
          <a:bodyPr/>
          <a:lstStyle/>
          <a:p>
            <a:r>
              <a:rPr lang="en-US" dirty="0"/>
              <a:t>Winemaking</a:t>
            </a:r>
            <a:br>
              <a:rPr lang="en-US" dirty="0"/>
            </a:br>
            <a:r>
              <a:rPr lang="en-US" dirty="0"/>
              <a:t>Process</a:t>
            </a:r>
          </a:p>
        </p:txBody>
      </p:sp>
      <p:pic>
        <p:nvPicPr>
          <p:cNvPr id="3" name="Picture 2">
            <a:extLst>
              <a:ext uri="{FF2B5EF4-FFF2-40B4-BE49-F238E27FC236}">
                <a16:creationId xmlns:a16="http://schemas.microsoft.com/office/drawing/2014/main" id="{A3C1324B-44CD-6E73-DB94-F3EB3B426E9B}"/>
              </a:ext>
            </a:extLst>
          </p:cNvPr>
          <p:cNvPicPr>
            <a:picLocks noChangeAspect="1"/>
          </p:cNvPicPr>
          <p:nvPr/>
        </p:nvPicPr>
        <p:blipFill>
          <a:blip r:embed="rId3"/>
          <a:stretch>
            <a:fillRect/>
          </a:stretch>
        </p:blipFill>
        <p:spPr>
          <a:xfrm>
            <a:off x="5291328" y="593322"/>
            <a:ext cx="5452872" cy="5776347"/>
          </a:xfrm>
          <a:prstGeom prst="rect">
            <a:avLst/>
          </a:prstGeom>
        </p:spPr>
      </p:pic>
      <p:pic>
        <p:nvPicPr>
          <p:cNvPr id="11" name="Picture 4" descr="http://cf.ltkcdn.net/wine/images/std/148966-283x424-bottle-of-white-wine.jpg">
            <a:extLst>
              <a:ext uri="{FF2B5EF4-FFF2-40B4-BE49-F238E27FC236}">
                <a16:creationId xmlns:a16="http://schemas.microsoft.com/office/drawing/2014/main" id="{D5A2A7BF-9F1C-92AA-EF09-4DB9BC3EB4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0950" y="762000"/>
            <a:ext cx="1250100" cy="18729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static.giardinaggio.it/ortofrutta/uva/uva-da-vino_NG1.jpg">
            <a:extLst>
              <a:ext uri="{FF2B5EF4-FFF2-40B4-BE49-F238E27FC236}">
                <a16:creationId xmlns:a16="http://schemas.microsoft.com/office/drawing/2014/main" id="{20E66DF4-E924-17A7-23E3-3402CB3EBD8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0422" r="4964"/>
          <a:stretch/>
        </p:blipFill>
        <p:spPr bwMode="auto">
          <a:xfrm>
            <a:off x="9906000" y="857292"/>
            <a:ext cx="1250100" cy="18097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7D796B9-04CD-1156-D12B-D38233E64AF0}"/>
              </a:ext>
            </a:extLst>
          </p:cNvPr>
          <p:cNvSpPr/>
          <p:nvPr/>
        </p:nvSpPr>
        <p:spPr>
          <a:xfrm>
            <a:off x="7162800" y="1088871"/>
            <a:ext cx="1981200" cy="60960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C9786A3-F217-A601-1306-5F1FC6F27432}"/>
              </a:ext>
            </a:extLst>
          </p:cNvPr>
          <p:cNvSpPr txBox="1"/>
          <p:nvPr/>
        </p:nvSpPr>
        <p:spPr>
          <a:xfrm>
            <a:off x="697992" y="2209800"/>
            <a:ext cx="2502408" cy="2308324"/>
          </a:xfrm>
          <a:prstGeom prst="rect">
            <a:avLst/>
          </a:prstGeom>
          <a:noFill/>
        </p:spPr>
        <p:txBody>
          <a:bodyPr wrap="square" rtlCol="0">
            <a:spAutoFit/>
          </a:bodyPr>
          <a:lstStyle/>
          <a:p>
            <a:r>
              <a:rPr lang="en-US" dirty="0"/>
              <a:t>DECISIONS TO MAKE:</a:t>
            </a:r>
          </a:p>
          <a:p>
            <a:endParaRPr lang="en-US" dirty="0"/>
          </a:p>
          <a:p>
            <a:pPr marL="285750" indent="-285750">
              <a:buClr>
                <a:schemeClr val="accent1"/>
              </a:buClr>
              <a:buFont typeface="Wingdings" panose="05000000000000000000" pitchFamily="2" charset="2"/>
              <a:buChar char="q"/>
            </a:pPr>
            <a:r>
              <a:rPr lang="en-US" dirty="0"/>
              <a:t>Crush</a:t>
            </a:r>
          </a:p>
          <a:p>
            <a:pPr marL="285750" indent="-285750">
              <a:buClr>
                <a:schemeClr val="accent1"/>
              </a:buClr>
              <a:buFont typeface="Wingdings" panose="05000000000000000000" pitchFamily="2" charset="2"/>
              <a:buChar char="q"/>
            </a:pPr>
            <a:r>
              <a:rPr lang="en-US" dirty="0"/>
              <a:t>Crush &amp; De-Stem</a:t>
            </a:r>
          </a:p>
          <a:p>
            <a:pPr marL="285750" indent="-285750">
              <a:buClr>
                <a:schemeClr val="accent1"/>
              </a:buClr>
              <a:buFont typeface="Wingdings" panose="05000000000000000000" pitchFamily="2" charset="2"/>
              <a:buChar char="q"/>
            </a:pPr>
            <a:r>
              <a:rPr lang="en-US" dirty="0"/>
              <a:t>De-Stem Only</a:t>
            </a:r>
          </a:p>
          <a:p>
            <a:pPr marL="285750" indent="-285750">
              <a:buClr>
                <a:schemeClr val="accent1"/>
              </a:buClr>
              <a:buFont typeface="Wingdings" panose="05000000000000000000" pitchFamily="2" charset="2"/>
              <a:buChar char="q"/>
            </a:pPr>
            <a:r>
              <a:rPr lang="en-US" dirty="0"/>
              <a:t>Whole Cluster</a:t>
            </a:r>
          </a:p>
          <a:p>
            <a:pPr marL="285750" indent="-285750">
              <a:buClr>
                <a:schemeClr val="accent1"/>
              </a:buClr>
              <a:buFont typeface="Wingdings" panose="05000000000000000000" pitchFamily="2" charset="2"/>
              <a:buChar char="q"/>
            </a:pPr>
            <a:r>
              <a:rPr lang="en-US" dirty="0"/>
              <a:t>Partial Whole Cluster</a:t>
            </a:r>
          </a:p>
          <a:p>
            <a:pPr marL="285750" indent="-285750">
              <a:buClr>
                <a:schemeClr val="accent1"/>
              </a:buClr>
              <a:buFont typeface="Wingdings" panose="05000000000000000000" pitchFamily="2" charset="2"/>
              <a:buChar char="q"/>
            </a:pPr>
            <a:r>
              <a:rPr lang="en-US" dirty="0"/>
              <a:t>Carbonic Maceration</a:t>
            </a:r>
          </a:p>
        </p:txBody>
      </p:sp>
      <p:sp>
        <p:nvSpPr>
          <p:cNvPr id="6" name="TextBox 5">
            <a:extLst>
              <a:ext uri="{FF2B5EF4-FFF2-40B4-BE49-F238E27FC236}">
                <a16:creationId xmlns:a16="http://schemas.microsoft.com/office/drawing/2014/main" id="{E901995A-2A1F-A371-069A-ACFD15964FFF}"/>
              </a:ext>
            </a:extLst>
          </p:cNvPr>
          <p:cNvSpPr txBox="1"/>
          <p:nvPr/>
        </p:nvSpPr>
        <p:spPr>
          <a:xfrm>
            <a:off x="3032760" y="4419600"/>
            <a:ext cx="2502408" cy="2031325"/>
          </a:xfrm>
          <a:prstGeom prst="rect">
            <a:avLst/>
          </a:prstGeom>
          <a:noFill/>
        </p:spPr>
        <p:txBody>
          <a:bodyPr wrap="square" rtlCol="0">
            <a:spAutoFit/>
          </a:bodyPr>
          <a:lstStyle/>
          <a:p>
            <a:r>
              <a:rPr lang="en-US" dirty="0"/>
              <a:t>POTENTIAL PROBLEMS:</a:t>
            </a:r>
          </a:p>
          <a:p>
            <a:endParaRPr lang="en-US" dirty="0"/>
          </a:p>
          <a:p>
            <a:pPr marL="285750" indent="-285750">
              <a:buClr>
                <a:schemeClr val="accent1"/>
              </a:buClr>
              <a:buFont typeface="Wingdings" panose="05000000000000000000" pitchFamily="2" charset="2"/>
              <a:buChar char="q"/>
            </a:pPr>
            <a:r>
              <a:rPr lang="en-US" dirty="0"/>
              <a:t>Oxidation/browning of juice</a:t>
            </a:r>
          </a:p>
          <a:p>
            <a:pPr marL="285750" indent="-285750">
              <a:buClr>
                <a:schemeClr val="accent1"/>
              </a:buClr>
              <a:buFont typeface="Wingdings" panose="05000000000000000000" pitchFamily="2" charset="2"/>
              <a:buChar char="q"/>
            </a:pPr>
            <a:r>
              <a:rPr lang="en-US" dirty="0"/>
              <a:t>Microbial contamination</a:t>
            </a:r>
          </a:p>
          <a:p>
            <a:pPr marL="285750" indent="-285750">
              <a:buClr>
                <a:schemeClr val="accent1"/>
              </a:buClr>
              <a:buFont typeface="Wingdings" panose="05000000000000000000" pitchFamily="2" charset="2"/>
              <a:buChar char="q"/>
            </a:pPr>
            <a:endParaRPr lang="en-US" dirty="0"/>
          </a:p>
        </p:txBody>
      </p:sp>
    </p:spTree>
    <p:extLst>
      <p:ext uri="{BB962C8B-B14F-4D97-AF65-F5344CB8AC3E}">
        <p14:creationId xmlns:p14="http://schemas.microsoft.com/office/powerpoint/2010/main" val="426089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0"/>
                                        <p:tgtEl>
                                          <p:spTgt spid="5"/>
                                        </p:tgtEl>
                                      </p:cBhvr>
                                    </p:animEffect>
                                    <p:anim calcmode="lin" valueType="num">
                                      <p:cBhvr>
                                        <p:cTn id="8" dur="2500" fill="hold"/>
                                        <p:tgtEl>
                                          <p:spTgt spid="5"/>
                                        </p:tgtEl>
                                        <p:attrNameLst>
                                          <p:attrName>ppt_w</p:attrName>
                                        </p:attrNameLst>
                                      </p:cBhvr>
                                      <p:tavLst>
                                        <p:tav tm="0" fmla="#ppt_w*sin(2.5*pi*$)">
                                          <p:val>
                                            <p:fltVal val="0"/>
                                          </p:val>
                                        </p:tav>
                                        <p:tav tm="100000">
                                          <p:val>
                                            <p:fltVal val="1"/>
                                          </p:val>
                                        </p:tav>
                                      </p:tavLst>
                                    </p:anim>
                                    <p:anim calcmode="lin" valueType="num">
                                      <p:cBhvr>
                                        <p:cTn id="9" dur="2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500"/>
                                        <p:tgtEl>
                                          <p:spTgt spid="6"/>
                                        </p:tgtEl>
                                      </p:cBhvr>
                                    </p:animEffect>
                                    <p:anim calcmode="lin" valueType="num">
                                      <p:cBhvr>
                                        <p:cTn id="15" dur="2500" fill="hold"/>
                                        <p:tgtEl>
                                          <p:spTgt spid="6"/>
                                        </p:tgtEl>
                                        <p:attrNameLst>
                                          <p:attrName>ppt_w</p:attrName>
                                        </p:attrNameLst>
                                      </p:cBhvr>
                                      <p:tavLst>
                                        <p:tav tm="0" fmla="#ppt_w*sin(2.5*pi*$)">
                                          <p:val>
                                            <p:fltVal val="0"/>
                                          </p:val>
                                        </p:tav>
                                        <p:tav tm="100000">
                                          <p:val>
                                            <p:fltVal val="1"/>
                                          </p:val>
                                        </p:tav>
                                      </p:tavLst>
                                    </p:anim>
                                    <p:anim calcmode="lin" valueType="num">
                                      <p:cBhvr>
                                        <p:cTn id="16" dur="2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0F224-D448-3C6B-7192-2B109A8AC3FB}"/>
              </a:ext>
            </a:extLst>
          </p:cNvPr>
          <p:cNvSpPr>
            <a:spLocks noGrp="1"/>
          </p:cNvSpPr>
          <p:nvPr>
            <p:ph type="title"/>
          </p:nvPr>
        </p:nvSpPr>
        <p:spPr/>
        <p:txBody>
          <a:bodyPr/>
          <a:lstStyle/>
          <a:p>
            <a:r>
              <a:rPr lang="en-US" dirty="0"/>
              <a:t>Crush &amp; De-Stem or whole cluster?</a:t>
            </a:r>
          </a:p>
        </p:txBody>
      </p:sp>
      <p:sp>
        <p:nvSpPr>
          <p:cNvPr id="3" name="Content Placeholder 2">
            <a:extLst>
              <a:ext uri="{FF2B5EF4-FFF2-40B4-BE49-F238E27FC236}">
                <a16:creationId xmlns:a16="http://schemas.microsoft.com/office/drawing/2014/main" id="{CB3B38F7-34DA-C1D7-0FDE-149331E9C2C8}"/>
              </a:ext>
            </a:extLst>
          </p:cNvPr>
          <p:cNvSpPr>
            <a:spLocks noGrp="1"/>
          </p:cNvSpPr>
          <p:nvPr>
            <p:ph idx="1"/>
          </p:nvPr>
        </p:nvSpPr>
        <p:spPr>
          <a:xfrm>
            <a:off x="1024129" y="2286000"/>
            <a:ext cx="5910072" cy="4023360"/>
          </a:xfrm>
        </p:spPr>
        <p:txBody>
          <a:bodyPr>
            <a:normAutofit lnSpcReduction="10000"/>
          </a:bodyPr>
          <a:lstStyle/>
          <a:p>
            <a:pPr>
              <a:buFont typeface="Wingdings" panose="05000000000000000000" pitchFamily="2" charset="2"/>
              <a:buChar char="v"/>
            </a:pPr>
            <a:r>
              <a:rPr lang="en-US" dirty="0"/>
              <a:t>White Wines:</a:t>
            </a:r>
          </a:p>
          <a:p>
            <a:pPr marL="457200" lvl="1" indent="-228600">
              <a:buFont typeface="Wingdings" panose="05000000000000000000" pitchFamily="2" charset="2"/>
              <a:buChar char="v"/>
            </a:pPr>
            <a:r>
              <a:rPr lang="en-US" dirty="0"/>
              <a:t>If you are going to crush, consider leaving the stems in for better juice yield</a:t>
            </a:r>
          </a:p>
          <a:p>
            <a:pPr marL="457200" lvl="1" indent="-228600">
              <a:buFont typeface="Wingdings" panose="05000000000000000000" pitchFamily="2" charset="2"/>
              <a:buChar char="v"/>
            </a:pPr>
            <a:r>
              <a:rPr lang="en-US" dirty="0"/>
              <a:t>Grapes must be physically ripe, to offset some of the "green" flavors and aromas it will contribute</a:t>
            </a:r>
          </a:p>
          <a:p>
            <a:pPr marL="457200" lvl="1" indent="-228600">
              <a:buFont typeface="Wingdings" panose="05000000000000000000" pitchFamily="2" charset="2"/>
              <a:buChar char="v"/>
            </a:pPr>
            <a:r>
              <a:rPr lang="en-US" dirty="0"/>
              <a:t>Rice Hulls as alternative</a:t>
            </a:r>
          </a:p>
          <a:p>
            <a:pPr>
              <a:buFont typeface="Wingdings" panose="05000000000000000000" pitchFamily="2" charset="2"/>
              <a:buChar char="v"/>
            </a:pPr>
            <a:endParaRPr lang="en-US" dirty="0"/>
          </a:p>
          <a:p>
            <a:pPr>
              <a:buFont typeface="Wingdings" panose="05000000000000000000" pitchFamily="2" charset="2"/>
              <a:buChar char="v"/>
            </a:pPr>
            <a:r>
              <a:rPr lang="en-US" dirty="0"/>
              <a:t>Red Wines:</a:t>
            </a:r>
          </a:p>
          <a:p>
            <a:pPr marL="457200" lvl="1" indent="-228600">
              <a:buFont typeface="Wingdings" panose="05000000000000000000" pitchFamily="2" charset="2"/>
              <a:buChar char="v"/>
            </a:pPr>
            <a:r>
              <a:rPr lang="en-US" dirty="0"/>
              <a:t>Almost always is crushed and de-stemmed</a:t>
            </a:r>
          </a:p>
          <a:p>
            <a:pPr marL="457200" lvl="1" indent="-228600">
              <a:buFont typeface="Wingdings" panose="05000000000000000000" pitchFamily="2" charset="2"/>
              <a:buChar char="v"/>
            </a:pPr>
            <a:r>
              <a:rPr lang="en-US" dirty="0"/>
              <a:t>Sometimes a partial whole cluster will be done ex: 30%</a:t>
            </a:r>
          </a:p>
          <a:p>
            <a:pPr marL="457200" lvl="1" indent="-228600">
              <a:buFont typeface="Wingdings" panose="05000000000000000000" pitchFamily="2" charset="2"/>
              <a:buChar char="v"/>
            </a:pPr>
            <a:r>
              <a:rPr lang="en-US" dirty="0"/>
              <a:t>Carbonic Maceration (Non-crushed but de-stemmed berries, or can be whole cluster or partial whole cluster –results in lighter &amp; fruiter wines. think-  Beaujolais</a:t>
            </a:r>
          </a:p>
          <a:p>
            <a:pPr lvl="1">
              <a:buFont typeface="Wingdings" panose="05000000000000000000" pitchFamily="2" charset="2"/>
              <a:buChar char="v"/>
            </a:pPr>
            <a:endParaRPr lang="en-US" dirty="0"/>
          </a:p>
        </p:txBody>
      </p:sp>
      <p:sp>
        <p:nvSpPr>
          <p:cNvPr id="6" name="Explosion: 8 Points 5">
            <a:extLst>
              <a:ext uri="{FF2B5EF4-FFF2-40B4-BE49-F238E27FC236}">
                <a16:creationId xmlns:a16="http://schemas.microsoft.com/office/drawing/2014/main" id="{E5400CA1-1188-36B8-365D-AEB82F172E07}"/>
              </a:ext>
            </a:extLst>
          </p:cNvPr>
          <p:cNvSpPr/>
          <p:nvPr/>
        </p:nvSpPr>
        <p:spPr>
          <a:xfrm rot="1458828">
            <a:off x="1561550" y="784305"/>
            <a:ext cx="4835229" cy="280222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is a matter of personal preference and style of wine you are trying to make</a:t>
            </a:r>
          </a:p>
        </p:txBody>
      </p:sp>
      <p:pic>
        <p:nvPicPr>
          <p:cNvPr id="1026" name="Picture 2" descr="Rice Hulls (per pound)">
            <a:extLst>
              <a:ext uri="{FF2B5EF4-FFF2-40B4-BE49-F238E27FC236}">
                <a16:creationId xmlns:a16="http://schemas.microsoft.com/office/drawing/2014/main" id="{79332851-964A-C876-EE81-0A5B0C1AB3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6671" y="191338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are the stages in the Champagne making process - Champagne Campus |  Novices">
            <a:extLst>
              <a:ext uri="{FF2B5EF4-FFF2-40B4-BE49-F238E27FC236}">
                <a16:creationId xmlns:a16="http://schemas.microsoft.com/office/drawing/2014/main" id="{C8039DE7-21F8-2E3F-0928-5AB28F38D7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448050"/>
            <a:ext cx="3163053" cy="14866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DBA3A96-9A62-03E1-29FC-3497229A6F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6671" y="4419600"/>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72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25">
                                          <p:stCondLst>
                                            <p:cond delay="0"/>
                                          </p:stCondLst>
                                        </p:cTn>
                                        <p:tgtEl>
                                          <p:spTgt spid="6"/>
                                        </p:tgtEl>
                                      </p:cBhvr>
                                    </p:animEffect>
                                    <p:anim calcmode="lin" valueType="num">
                                      <p:cBhvr>
                                        <p:cTn id="8" dur="2278"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830"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830" tmFilter="0, 0; 0.125,0.2665; 0.25,0.4; 0.375,0.465; 0.5,0.5;  0.625,0.535; 0.75,0.6; 0.875,0.7335; 1,1">
                                          <p:stCondLst>
                                            <p:cond delay="830"/>
                                          </p:stCondLst>
                                        </p:cTn>
                                        <p:tgtEl>
                                          <p:spTgt spid="6"/>
                                        </p:tgtEl>
                                        <p:attrNameLst>
                                          <p:attrName>ppt_y</p:attrName>
                                        </p:attrNameLst>
                                      </p:cBhvr>
                                      <p:tavLst>
                                        <p:tav tm="0" fmla="#ppt_y-sin(pi*$)/9">
                                          <p:val>
                                            <p:fltVal val="0"/>
                                          </p:val>
                                        </p:tav>
                                        <p:tav tm="100000">
                                          <p:val>
                                            <p:fltVal val="1"/>
                                          </p:val>
                                        </p:tav>
                                      </p:tavLst>
                                    </p:anim>
                                    <p:anim calcmode="lin" valueType="num">
                                      <p:cBhvr>
                                        <p:cTn id="11" dur="415" tmFilter="0, 0; 0.125,0.2665; 0.25,0.4; 0.375,0.465; 0.5,0.5;  0.625,0.535; 0.75,0.6; 0.875,0.7335; 1,1">
                                          <p:stCondLst>
                                            <p:cond delay="1655"/>
                                          </p:stCondLst>
                                        </p:cTn>
                                        <p:tgtEl>
                                          <p:spTgt spid="6"/>
                                        </p:tgtEl>
                                        <p:attrNameLst>
                                          <p:attrName>ppt_y</p:attrName>
                                        </p:attrNameLst>
                                      </p:cBhvr>
                                      <p:tavLst>
                                        <p:tav tm="0" fmla="#ppt_y-sin(pi*$)/27">
                                          <p:val>
                                            <p:fltVal val="0"/>
                                          </p:val>
                                        </p:tav>
                                        <p:tav tm="100000">
                                          <p:val>
                                            <p:fltVal val="1"/>
                                          </p:val>
                                        </p:tav>
                                      </p:tavLst>
                                    </p:anim>
                                    <p:anim calcmode="lin" valueType="num">
                                      <p:cBhvr>
                                        <p:cTn id="12" dur="205" tmFilter="0, 0; 0.125,0.2665; 0.25,0.4; 0.375,0.465; 0.5,0.5;  0.625,0.535; 0.75,0.6; 0.875,0.7335; 1,1">
                                          <p:stCondLst>
                                            <p:cond delay="2070"/>
                                          </p:stCondLst>
                                        </p:cTn>
                                        <p:tgtEl>
                                          <p:spTgt spid="6"/>
                                        </p:tgtEl>
                                        <p:attrNameLst>
                                          <p:attrName>ppt_y</p:attrName>
                                        </p:attrNameLst>
                                      </p:cBhvr>
                                      <p:tavLst>
                                        <p:tav tm="0" fmla="#ppt_y-sin(pi*$)/81">
                                          <p:val>
                                            <p:fltVal val="0"/>
                                          </p:val>
                                        </p:tav>
                                        <p:tav tm="100000">
                                          <p:val>
                                            <p:fltVal val="1"/>
                                          </p:val>
                                        </p:tav>
                                      </p:tavLst>
                                    </p:anim>
                                    <p:animScale>
                                      <p:cBhvr>
                                        <p:cTn id="13" dur="33">
                                          <p:stCondLst>
                                            <p:cond delay="812"/>
                                          </p:stCondLst>
                                        </p:cTn>
                                        <p:tgtEl>
                                          <p:spTgt spid="6"/>
                                        </p:tgtEl>
                                      </p:cBhvr>
                                      <p:to x="100000" y="60000"/>
                                    </p:animScale>
                                    <p:animScale>
                                      <p:cBhvr>
                                        <p:cTn id="14" dur="207" decel="50000">
                                          <p:stCondLst>
                                            <p:cond delay="845"/>
                                          </p:stCondLst>
                                        </p:cTn>
                                        <p:tgtEl>
                                          <p:spTgt spid="6"/>
                                        </p:tgtEl>
                                      </p:cBhvr>
                                      <p:to x="100000" y="100000"/>
                                    </p:animScale>
                                    <p:animScale>
                                      <p:cBhvr>
                                        <p:cTn id="15" dur="33">
                                          <p:stCondLst>
                                            <p:cond delay="1640"/>
                                          </p:stCondLst>
                                        </p:cTn>
                                        <p:tgtEl>
                                          <p:spTgt spid="6"/>
                                        </p:tgtEl>
                                      </p:cBhvr>
                                      <p:to x="100000" y="80000"/>
                                    </p:animScale>
                                    <p:animScale>
                                      <p:cBhvr>
                                        <p:cTn id="16" dur="207" decel="50000">
                                          <p:stCondLst>
                                            <p:cond delay="1673"/>
                                          </p:stCondLst>
                                        </p:cTn>
                                        <p:tgtEl>
                                          <p:spTgt spid="6"/>
                                        </p:tgtEl>
                                      </p:cBhvr>
                                      <p:to x="100000" y="100000"/>
                                    </p:animScale>
                                    <p:animScale>
                                      <p:cBhvr>
                                        <p:cTn id="17" dur="33">
                                          <p:stCondLst>
                                            <p:cond delay="2052"/>
                                          </p:stCondLst>
                                        </p:cTn>
                                        <p:tgtEl>
                                          <p:spTgt spid="6"/>
                                        </p:tgtEl>
                                      </p:cBhvr>
                                      <p:to x="100000" y="90000"/>
                                    </p:animScale>
                                    <p:animScale>
                                      <p:cBhvr>
                                        <p:cTn id="18" dur="207" decel="50000">
                                          <p:stCondLst>
                                            <p:cond delay="2085"/>
                                          </p:stCondLst>
                                        </p:cTn>
                                        <p:tgtEl>
                                          <p:spTgt spid="6"/>
                                        </p:tgtEl>
                                      </p:cBhvr>
                                      <p:to x="100000" y="100000"/>
                                    </p:animScale>
                                    <p:animScale>
                                      <p:cBhvr>
                                        <p:cTn id="19" dur="33">
                                          <p:stCondLst>
                                            <p:cond delay="2260"/>
                                          </p:stCondLst>
                                        </p:cTn>
                                        <p:tgtEl>
                                          <p:spTgt spid="6"/>
                                        </p:tgtEl>
                                      </p:cBhvr>
                                      <p:to x="100000" y="95000"/>
                                    </p:animScale>
                                    <p:animScale>
                                      <p:cBhvr>
                                        <p:cTn id="20" dur="207" decel="50000">
                                          <p:stCondLst>
                                            <p:cond delay="2293"/>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7A022-23B1-1ED3-E663-4BB8B6646913}"/>
              </a:ext>
            </a:extLst>
          </p:cNvPr>
          <p:cNvSpPr>
            <a:spLocks noGrp="1"/>
          </p:cNvSpPr>
          <p:nvPr>
            <p:ph type="title"/>
          </p:nvPr>
        </p:nvSpPr>
        <p:spPr>
          <a:xfrm>
            <a:off x="1371600" y="2743200"/>
            <a:ext cx="9720072" cy="1499616"/>
          </a:xfrm>
        </p:spPr>
        <p:txBody>
          <a:bodyPr/>
          <a:lstStyle/>
          <a:p>
            <a:pPr algn="ctr"/>
            <a:r>
              <a:rPr lang="en-US" dirty="0"/>
              <a:t>Importance of SO2</a:t>
            </a:r>
          </a:p>
        </p:txBody>
      </p:sp>
    </p:spTree>
    <p:extLst>
      <p:ext uri="{BB962C8B-B14F-4D97-AF65-F5344CB8AC3E}">
        <p14:creationId xmlns:p14="http://schemas.microsoft.com/office/powerpoint/2010/main" val="99780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8E54BB-E8CC-ACA0-58FA-62C95E681646}"/>
              </a:ext>
            </a:extLst>
          </p:cNvPr>
          <p:cNvPicPr>
            <a:picLocks noChangeAspect="1"/>
          </p:cNvPicPr>
          <p:nvPr/>
        </p:nvPicPr>
        <p:blipFill>
          <a:blip r:embed="rId3"/>
          <a:stretch>
            <a:fillRect/>
          </a:stretch>
        </p:blipFill>
        <p:spPr>
          <a:xfrm>
            <a:off x="3036485" y="-7545"/>
            <a:ext cx="6119030" cy="6858000"/>
          </a:xfrm>
          <a:prstGeom prst="rect">
            <a:avLst/>
          </a:prstGeom>
        </p:spPr>
      </p:pic>
      <p:sp>
        <p:nvSpPr>
          <p:cNvPr id="5" name="Rectangle: Rounded Corners 4">
            <a:extLst>
              <a:ext uri="{FF2B5EF4-FFF2-40B4-BE49-F238E27FC236}">
                <a16:creationId xmlns:a16="http://schemas.microsoft.com/office/drawing/2014/main" id="{91E7D333-F1B2-858B-C856-1D6329DBB120}"/>
              </a:ext>
            </a:extLst>
          </p:cNvPr>
          <p:cNvSpPr/>
          <p:nvPr/>
        </p:nvSpPr>
        <p:spPr>
          <a:xfrm>
            <a:off x="7239000" y="2189430"/>
            <a:ext cx="838200" cy="3429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59695DF6-B1BD-D1F9-ABBD-1C1A47870D30}"/>
              </a:ext>
            </a:extLst>
          </p:cNvPr>
          <p:cNvSpPr/>
          <p:nvPr/>
        </p:nvSpPr>
        <p:spPr>
          <a:xfrm>
            <a:off x="6400801" y="2189430"/>
            <a:ext cx="838200" cy="34493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6D293699-7743-8EF7-363A-0718C5E92D33}"/>
              </a:ext>
            </a:extLst>
          </p:cNvPr>
          <p:cNvSpPr/>
          <p:nvPr/>
        </p:nvSpPr>
        <p:spPr>
          <a:xfrm>
            <a:off x="8072673" y="2133600"/>
            <a:ext cx="838200" cy="3505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F98405F2-4846-616A-100A-3B0C5B9E3EC2}"/>
              </a:ext>
            </a:extLst>
          </p:cNvPr>
          <p:cNvCxnSpPr>
            <a:cxnSpLocks/>
          </p:cNvCxnSpPr>
          <p:nvPr/>
        </p:nvCxnSpPr>
        <p:spPr>
          <a:xfrm>
            <a:off x="3200400" y="4343400"/>
            <a:ext cx="8839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Arrow: Up-Down 25">
            <a:extLst>
              <a:ext uri="{FF2B5EF4-FFF2-40B4-BE49-F238E27FC236}">
                <a16:creationId xmlns:a16="http://schemas.microsoft.com/office/drawing/2014/main" id="{36B26C14-D6C7-F9B2-722B-5512ABF416D9}"/>
              </a:ext>
            </a:extLst>
          </p:cNvPr>
          <p:cNvSpPr/>
          <p:nvPr/>
        </p:nvSpPr>
        <p:spPr>
          <a:xfrm>
            <a:off x="9155515" y="2438400"/>
            <a:ext cx="750485" cy="1749552"/>
          </a:xfrm>
          <a:prstGeom prst="upDownArrow">
            <a:avLst/>
          </a:prstGeom>
          <a:gradFill>
            <a:gsLst>
              <a:gs pos="3000">
                <a:schemeClr val="accent5"/>
              </a:gs>
              <a:gs pos="42000">
                <a:schemeClr val="accent1">
                  <a:lumMod val="5000"/>
                  <a:lumOff val="95000"/>
                </a:schemeClr>
              </a:gs>
              <a:gs pos="88000">
                <a:srgbClr val="FFFF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Explosion: 8 Points 27">
            <a:extLst>
              <a:ext uri="{FF2B5EF4-FFF2-40B4-BE49-F238E27FC236}">
                <a16:creationId xmlns:a16="http://schemas.microsoft.com/office/drawing/2014/main" id="{D044CD38-F30C-04D8-EF22-BC6AD70C65CE}"/>
              </a:ext>
            </a:extLst>
          </p:cNvPr>
          <p:cNvSpPr/>
          <p:nvPr/>
        </p:nvSpPr>
        <p:spPr>
          <a:xfrm rot="1892033">
            <a:off x="9230728" y="1467795"/>
            <a:ext cx="3124200" cy="1981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Over pH 3.6 it requires too much SO2 for it to be effective at inhibiting  microbial growth</a:t>
            </a:r>
          </a:p>
        </p:txBody>
      </p:sp>
      <p:sp>
        <p:nvSpPr>
          <p:cNvPr id="29" name="Arrow: Up-Down 28">
            <a:extLst>
              <a:ext uri="{FF2B5EF4-FFF2-40B4-BE49-F238E27FC236}">
                <a16:creationId xmlns:a16="http://schemas.microsoft.com/office/drawing/2014/main" id="{388B3DA4-D7CE-A966-7F65-ABD76D8A24E8}"/>
              </a:ext>
            </a:extLst>
          </p:cNvPr>
          <p:cNvSpPr/>
          <p:nvPr/>
        </p:nvSpPr>
        <p:spPr>
          <a:xfrm>
            <a:off x="9155515" y="4548135"/>
            <a:ext cx="750485" cy="1365465"/>
          </a:xfrm>
          <a:prstGeom prst="upDownArrow">
            <a:avLst/>
          </a:prstGeom>
          <a:gradFill>
            <a:gsLst>
              <a:gs pos="3000">
                <a:srgbClr val="FFC000"/>
              </a:gs>
              <a:gs pos="42000">
                <a:srgbClr val="C0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sp>
        <p:nvSpPr>
          <p:cNvPr id="6" name="TextBox 5">
            <a:extLst>
              <a:ext uri="{FF2B5EF4-FFF2-40B4-BE49-F238E27FC236}">
                <a16:creationId xmlns:a16="http://schemas.microsoft.com/office/drawing/2014/main" id="{DBCCF2F7-F8D8-C058-F651-8EBB098396ED}"/>
              </a:ext>
            </a:extLst>
          </p:cNvPr>
          <p:cNvSpPr txBox="1"/>
          <p:nvPr/>
        </p:nvSpPr>
        <p:spPr>
          <a:xfrm>
            <a:off x="323363" y="2189430"/>
            <a:ext cx="2680679" cy="1569660"/>
          </a:xfrm>
          <a:prstGeom prst="rect">
            <a:avLst/>
          </a:prstGeom>
          <a:noFill/>
        </p:spPr>
        <p:txBody>
          <a:bodyPr wrap="square" rtlCol="0">
            <a:spAutoFit/>
          </a:bodyPr>
          <a:lstStyle/>
          <a:p>
            <a:r>
              <a:rPr lang="en-US" dirty="0"/>
              <a:t>Two Main Functions of SO</a:t>
            </a:r>
            <a:r>
              <a:rPr lang="en-US" baseline="-25000" dirty="0"/>
              <a:t>2</a:t>
            </a:r>
            <a:r>
              <a:rPr lang="en-US" dirty="0"/>
              <a:t>:</a:t>
            </a:r>
          </a:p>
          <a:p>
            <a:endParaRPr lang="en-US" dirty="0"/>
          </a:p>
          <a:p>
            <a:r>
              <a:rPr lang="en-US" dirty="0"/>
              <a:t>1.) Antioxidant Protection</a:t>
            </a:r>
          </a:p>
          <a:p>
            <a:r>
              <a:rPr lang="en-US" dirty="0"/>
              <a:t>2.) </a:t>
            </a:r>
            <a:r>
              <a:rPr lang="en-US" dirty="0">
                <a:highlight>
                  <a:srgbClr val="FFFF00"/>
                </a:highlight>
              </a:rPr>
              <a:t>Microbial Inhibitor</a:t>
            </a:r>
          </a:p>
          <a:p>
            <a:endParaRPr lang="en-US" baseline="-25000" dirty="0">
              <a:highlight>
                <a:srgbClr val="FFFF00"/>
              </a:highlight>
            </a:endParaRPr>
          </a:p>
          <a:p>
            <a:endParaRPr lang="en-US" baseline="-25000" dirty="0"/>
          </a:p>
        </p:txBody>
      </p:sp>
      <p:sp>
        <p:nvSpPr>
          <p:cNvPr id="9" name="TextBox 8">
            <a:extLst>
              <a:ext uri="{FF2B5EF4-FFF2-40B4-BE49-F238E27FC236}">
                <a16:creationId xmlns:a16="http://schemas.microsoft.com/office/drawing/2014/main" id="{E7A74619-0F42-5198-BC08-018BB48EC001}"/>
              </a:ext>
            </a:extLst>
          </p:cNvPr>
          <p:cNvSpPr txBox="1"/>
          <p:nvPr/>
        </p:nvSpPr>
        <p:spPr>
          <a:xfrm rot="5400000">
            <a:off x="8950391" y="5133180"/>
            <a:ext cx="1160731" cy="400110"/>
          </a:xfrm>
          <a:prstGeom prst="rect">
            <a:avLst/>
          </a:prstGeom>
          <a:noFill/>
        </p:spPr>
        <p:txBody>
          <a:bodyPr wrap="square" rtlCol="0">
            <a:spAutoFit/>
          </a:bodyPr>
          <a:lstStyle/>
          <a:p>
            <a:r>
              <a:rPr lang="en-US" sz="1000" b="1" dirty="0"/>
              <a:t>Highway to the Danger Zone!</a:t>
            </a:r>
          </a:p>
        </p:txBody>
      </p:sp>
    </p:spTree>
    <p:extLst>
      <p:ext uri="{BB962C8B-B14F-4D97-AF65-F5344CB8AC3E}">
        <p14:creationId xmlns:p14="http://schemas.microsoft.com/office/powerpoint/2010/main" val="157552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FA54E-13AA-3FE0-8808-C7E12691C136}"/>
              </a:ext>
            </a:extLst>
          </p:cNvPr>
          <p:cNvSpPr>
            <a:spLocks noGrp="1"/>
          </p:cNvSpPr>
          <p:nvPr>
            <p:ph type="title"/>
          </p:nvPr>
        </p:nvSpPr>
        <p:spPr>
          <a:solidFill>
            <a:schemeClr val="accent1">
              <a:lumMod val="60000"/>
              <a:lumOff val="40000"/>
            </a:schemeClr>
          </a:solidFill>
        </p:spPr>
        <p:txBody>
          <a:bodyPr/>
          <a:lstStyle/>
          <a:p>
            <a:r>
              <a:rPr lang="en-US" dirty="0"/>
              <a:t>Winemaking</a:t>
            </a:r>
            <a:br>
              <a:rPr lang="en-US" dirty="0"/>
            </a:br>
            <a:r>
              <a:rPr lang="en-US" dirty="0"/>
              <a:t>Process</a:t>
            </a:r>
          </a:p>
        </p:txBody>
      </p:sp>
      <p:pic>
        <p:nvPicPr>
          <p:cNvPr id="3" name="Picture 2">
            <a:extLst>
              <a:ext uri="{FF2B5EF4-FFF2-40B4-BE49-F238E27FC236}">
                <a16:creationId xmlns:a16="http://schemas.microsoft.com/office/drawing/2014/main" id="{A3C1324B-44CD-6E73-DB94-F3EB3B426E9B}"/>
              </a:ext>
            </a:extLst>
          </p:cNvPr>
          <p:cNvPicPr>
            <a:picLocks noChangeAspect="1"/>
          </p:cNvPicPr>
          <p:nvPr/>
        </p:nvPicPr>
        <p:blipFill>
          <a:blip r:embed="rId3"/>
          <a:stretch>
            <a:fillRect/>
          </a:stretch>
        </p:blipFill>
        <p:spPr>
          <a:xfrm>
            <a:off x="5291328" y="593322"/>
            <a:ext cx="5452872" cy="5776347"/>
          </a:xfrm>
          <a:prstGeom prst="rect">
            <a:avLst/>
          </a:prstGeom>
        </p:spPr>
      </p:pic>
      <p:pic>
        <p:nvPicPr>
          <p:cNvPr id="11" name="Picture 4" descr="http://cf.ltkcdn.net/wine/images/std/148966-283x424-bottle-of-white-wine.jpg">
            <a:extLst>
              <a:ext uri="{FF2B5EF4-FFF2-40B4-BE49-F238E27FC236}">
                <a16:creationId xmlns:a16="http://schemas.microsoft.com/office/drawing/2014/main" id="{D5A2A7BF-9F1C-92AA-EF09-4DB9BC3EB4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0950" y="762000"/>
            <a:ext cx="1250100" cy="18729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static.giardinaggio.it/ortofrutta/uva/uva-da-vino_NG1.jpg">
            <a:extLst>
              <a:ext uri="{FF2B5EF4-FFF2-40B4-BE49-F238E27FC236}">
                <a16:creationId xmlns:a16="http://schemas.microsoft.com/office/drawing/2014/main" id="{20E66DF4-E924-17A7-23E3-3402CB3EBD8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0422" r="4964"/>
          <a:stretch/>
        </p:blipFill>
        <p:spPr bwMode="auto">
          <a:xfrm>
            <a:off x="9906000" y="857292"/>
            <a:ext cx="1250100" cy="18097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7D796B9-04CD-1156-D12B-D38233E64AF0}"/>
              </a:ext>
            </a:extLst>
          </p:cNvPr>
          <p:cNvSpPr/>
          <p:nvPr/>
        </p:nvSpPr>
        <p:spPr>
          <a:xfrm>
            <a:off x="8153400" y="1676400"/>
            <a:ext cx="1981200" cy="60960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C9786A3-F217-A601-1306-5F1FC6F27432}"/>
              </a:ext>
            </a:extLst>
          </p:cNvPr>
          <p:cNvSpPr txBox="1"/>
          <p:nvPr/>
        </p:nvSpPr>
        <p:spPr>
          <a:xfrm>
            <a:off x="697992" y="2209800"/>
            <a:ext cx="2502408" cy="1754326"/>
          </a:xfrm>
          <a:prstGeom prst="rect">
            <a:avLst/>
          </a:prstGeom>
          <a:noFill/>
        </p:spPr>
        <p:txBody>
          <a:bodyPr wrap="square" rtlCol="0">
            <a:spAutoFit/>
          </a:bodyPr>
          <a:lstStyle/>
          <a:p>
            <a:r>
              <a:rPr lang="en-US" dirty="0"/>
              <a:t>DECISIONS TO MAKE:</a:t>
            </a:r>
          </a:p>
          <a:p>
            <a:endParaRPr lang="en-US" dirty="0"/>
          </a:p>
          <a:p>
            <a:pPr marL="285750" indent="-285750">
              <a:buClr>
                <a:schemeClr val="accent1"/>
              </a:buClr>
              <a:buFont typeface="Wingdings" panose="05000000000000000000" pitchFamily="2" charset="2"/>
              <a:buChar char="q"/>
            </a:pPr>
            <a:r>
              <a:rPr lang="en-US" dirty="0"/>
              <a:t>Yeast Strain</a:t>
            </a:r>
          </a:p>
          <a:p>
            <a:pPr marL="285750" indent="-285750">
              <a:buClr>
                <a:schemeClr val="accent1"/>
              </a:buClr>
              <a:buFont typeface="Wingdings" panose="05000000000000000000" pitchFamily="2" charset="2"/>
              <a:buChar char="q"/>
            </a:pPr>
            <a:r>
              <a:rPr lang="en-US" dirty="0"/>
              <a:t>Should I use Nutrients? </a:t>
            </a:r>
          </a:p>
          <a:p>
            <a:pPr marL="742950" lvl="1" indent="-285750">
              <a:buClr>
                <a:schemeClr val="accent1"/>
              </a:buClr>
              <a:buFont typeface="Wingdings" panose="05000000000000000000" pitchFamily="2" charset="2"/>
              <a:buChar char="q"/>
            </a:pPr>
            <a:r>
              <a:rPr lang="en-US" dirty="0"/>
              <a:t>If so, why &amp; Which ones?</a:t>
            </a:r>
          </a:p>
        </p:txBody>
      </p:sp>
      <p:sp>
        <p:nvSpPr>
          <p:cNvPr id="6" name="TextBox 5">
            <a:extLst>
              <a:ext uri="{FF2B5EF4-FFF2-40B4-BE49-F238E27FC236}">
                <a16:creationId xmlns:a16="http://schemas.microsoft.com/office/drawing/2014/main" id="{E901995A-2A1F-A371-069A-ACFD15964FFF}"/>
              </a:ext>
            </a:extLst>
          </p:cNvPr>
          <p:cNvSpPr txBox="1"/>
          <p:nvPr/>
        </p:nvSpPr>
        <p:spPr>
          <a:xfrm>
            <a:off x="3032760" y="4419600"/>
            <a:ext cx="2502408" cy="2031325"/>
          </a:xfrm>
          <a:prstGeom prst="rect">
            <a:avLst/>
          </a:prstGeom>
          <a:noFill/>
        </p:spPr>
        <p:txBody>
          <a:bodyPr wrap="square" rtlCol="0">
            <a:spAutoFit/>
          </a:bodyPr>
          <a:lstStyle/>
          <a:p>
            <a:r>
              <a:rPr lang="en-US" dirty="0"/>
              <a:t>POTENTIAL PROBLEMS:</a:t>
            </a:r>
          </a:p>
          <a:p>
            <a:endParaRPr lang="en-US" dirty="0"/>
          </a:p>
          <a:p>
            <a:pPr marL="285750" indent="-285750">
              <a:buClr>
                <a:schemeClr val="accent1"/>
              </a:buClr>
              <a:buFont typeface="Wingdings" panose="05000000000000000000" pitchFamily="2" charset="2"/>
              <a:buChar char="q"/>
            </a:pPr>
            <a:r>
              <a:rPr lang="en-US" dirty="0"/>
              <a:t>Stuck or sluggish fermentations</a:t>
            </a:r>
          </a:p>
          <a:p>
            <a:pPr marL="285750" indent="-285750">
              <a:buClr>
                <a:schemeClr val="accent1"/>
              </a:buClr>
              <a:buFont typeface="Wingdings" panose="05000000000000000000" pitchFamily="2" charset="2"/>
              <a:buChar char="q"/>
            </a:pPr>
            <a:r>
              <a:rPr lang="en-US" dirty="0"/>
              <a:t>Allow other Microbes to join the party – rising VA's</a:t>
            </a:r>
          </a:p>
        </p:txBody>
      </p:sp>
    </p:spTree>
    <p:extLst>
      <p:ext uri="{BB962C8B-B14F-4D97-AF65-F5344CB8AC3E}">
        <p14:creationId xmlns:p14="http://schemas.microsoft.com/office/powerpoint/2010/main" val="126726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0"/>
                                        <p:tgtEl>
                                          <p:spTgt spid="5"/>
                                        </p:tgtEl>
                                      </p:cBhvr>
                                    </p:animEffect>
                                    <p:anim calcmode="lin" valueType="num">
                                      <p:cBhvr>
                                        <p:cTn id="8" dur="2500" fill="hold"/>
                                        <p:tgtEl>
                                          <p:spTgt spid="5"/>
                                        </p:tgtEl>
                                        <p:attrNameLst>
                                          <p:attrName>ppt_w</p:attrName>
                                        </p:attrNameLst>
                                      </p:cBhvr>
                                      <p:tavLst>
                                        <p:tav tm="0" fmla="#ppt_w*sin(2.5*pi*$)">
                                          <p:val>
                                            <p:fltVal val="0"/>
                                          </p:val>
                                        </p:tav>
                                        <p:tav tm="100000">
                                          <p:val>
                                            <p:fltVal val="1"/>
                                          </p:val>
                                        </p:tav>
                                      </p:tavLst>
                                    </p:anim>
                                    <p:anim calcmode="lin" valueType="num">
                                      <p:cBhvr>
                                        <p:cTn id="9" dur="2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500"/>
                                        <p:tgtEl>
                                          <p:spTgt spid="6"/>
                                        </p:tgtEl>
                                      </p:cBhvr>
                                    </p:animEffect>
                                    <p:anim calcmode="lin" valueType="num">
                                      <p:cBhvr>
                                        <p:cTn id="15" dur="2500" fill="hold"/>
                                        <p:tgtEl>
                                          <p:spTgt spid="6"/>
                                        </p:tgtEl>
                                        <p:attrNameLst>
                                          <p:attrName>ppt_w</p:attrName>
                                        </p:attrNameLst>
                                      </p:cBhvr>
                                      <p:tavLst>
                                        <p:tav tm="0" fmla="#ppt_w*sin(2.5*pi*$)">
                                          <p:val>
                                            <p:fltVal val="0"/>
                                          </p:val>
                                        </p:tav>
                                        <p:tav tm="100000">
                                          <p:val>
                                            <p:fltVal val="1"/>
                                          </p:val>
                                        </p:tav>
                                      </p:tavLst>
                                    </p:anim>
                                    <p:anim calcmode="lin" valueType="num">
                                      <p:cBhvr>
                                        <p:cTn id="16" dur="2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7A022-23B1-1ED3-E663-4BB8B6646913}"/>
              </a:ext>
            </a:extLst>
          </p:cNvPr>
          <p:cNvSpPr>
            <a:spLocks noGrp="1"/>
          </p:cNvSpPr>
          <p:nvPr>
            <p:ph type="title"/>
          </p:nvPr>
        </p:nvSpPr>
        <p:spPr>
          <a:xfrm>
            <a:off x="1371600" y="2743200"/>
            <a:ext cx="9720072" cy="1499616"/>
          </a:xfrm>
        </p:spPr>
        <p:txBody>
          <a:bodyPr/>
          <a:lstStyle/>
          <a:p>
            <a:pPr algn="ctr"/>
            <a:r>
              <a:rPr lang="en-US" dirty="0"/>
              <a:t>Yeast Selection</a:t>
            </a:r>
          </a:p>
        </p:txBody>
      </p:sp>
    </p:spTree>
    <p:extLst>
      <p:ext uri="{BB962C8B-B14F-4D97-AF65-F5344CB8AC3E}">
        <p14:creationId xmlns:p14="http://schemas.microsoft.com/office/powerpoint/2010/main" val="14787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2889B5-9B40-5202-96F3-14E7B9B68AED}"/>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kern="1200" cap="all" spc="200" baseline="0">
                <a:solidFill>
                  <a:srgbClr val="FFFFFF"/>
                </a:solidFill>
                <a:latin typeface="+mj-lt"/>
                <a:ea typeface="+mj-ea"/>
                <a:cs typeface="+mj-cs"/>
              </a:rPr>
              <a:t>How to Choose a</a:t>
            </a:r>
            <a:br>
              <a:rPr lang="en-US" sz="4400" kern="1200" cap="all" spc="200" baseline="0">
                <a:solidFill>
                  <a:srgbClr val="FFFFFF"/>
                </a:solidFill>
                <a:latin typeface="+mj-lt"/>
                <a:ea typeface="+mj-ea"/>
                <a:cs typeface="+mj-cs"/>
              </a:rPr>
            </a:br>
            <a:r>
              <a:rPr lang="en-US" sz="4400" kern="1200" cap="all" spc="200" baseline="0">
                <a:solidFill>
                  <a:srgbClr val="FFFFFF"/>
                </a:solidFill>
                <a:latin typeface="+mj-lt"/>
                <a:ea typeface="+mj-ea"/>
                <a:cs typeface="+mj-cs"/>
              </a:rPr>
              <a:t> yeast strain?</a:t>
            </a:r>
          </a:p>
        </p:txBody>
      </p:sp>
      <p:cxnSp>
        <p:nvCxnSpPr>
          <p:cNvPr id="22" name="Straight Connector 21">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8A2FD6A-93BB-F901-C03F-FB2C8A356A9A}"/>
              </a:ext>
            </a:extLst>
          </p:cNvPr>
          <p:cNvPicPr>
            <a:picLocks noChangeAspect="1"/>
          </p:cNvPicPr>
          <p:nvPr/>
        </p:nvPicPr>
        <p:blipFill>
          <a:blip r:embed="rId2"/>
          <a:stretch>
            <a:fillRect/>
          </a:stretch>
        </p:blipFill>
        <p:spPr>
          <a:xfrm>
            <a:off x="5943600" y="316111"/>
            <a:ext cx="5614123" cy="6397861"/>
          </a:xfrm>
          <a:prstGeom prst="rect">
            <a:avLst/>
          </a:prstGeom>
        </p:spPr>
      </p:pic>
      <p:sp>
        <p:nvSpPr>
          <p:cNvPr id="3" name="Title 1">
            <a:extLst>
              <a:ext uri="{FF2B5EF4-FFF2-40B4-BE49-F238E27FC236}">
                <a16:creationId xmlns:a16="http://schemas.microsoft.com/office/drawing/2014/main" id="{DBE77B21-6E83-4C5F-F5D3-1FF3E9D37B91}"/>
              </a:ext>
            </a:extLst>
          </p:cNvPr>
          <p:cNvSpPr txBox="1">
            <a:spLocks/>
          </p:cNvSpPr>
          <p:nvPr/>
        </p:nvSpPr>
        <p:spPr>
          <a:xfrm>
            <a:off x="509944" y="2551709"/>
            <a:ext cx="4208656" cy="3034857"/>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r"/>
            <a:r>
              <a:rPr lang="en-US" sz="4400" spc="200" dirty="0">
                <a:solidFill>
                  <a:srgbClr val="FFFFFF"/>
                </a:solidFill>
              </a:rPr>
              <a:t>By Varietal</a:t>
            </a:r>
          </a:p>
        </p:txBody>
      </p:sp>
    </p:spTree>
    <p:extLst>
      <p:ext uri="{BB962C8B-B14F-4D97-AF65-F5344CB8AC3E}">
        <p14:creationId xmlns:p14="http://schemas.microsoft.com/office/powerpoint/2010/main" val="252645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2889B5-9B40-5202-96F3-14E7B9B68AED}"/>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kern="1200" cap="all" spc="200" baseline="0">
                <a:solidFill>
                  <a:srgbClr val="FFFFFF"/>
                </a:solidFill>
                <a:latin typeface="+mj-lt"/>
                <a:ea typeface="+mj-ea"/>
                <a:cs typeface="+mj-cs"/>
              </a:rPr>
              <a:t>How to Choose a</a:t>
            </a:r>
            <a:br>
              <a:rPr lang="en-US" sz="4400" kern="1200" cap="all" spc="200" baseline="0">
                <a:solidFill>
                  <a:srgbClr val="FFFFFF"/>
                </a:solidFill>
                <a:latin typeface="+mj-lt"/>
                <a:ea typeface="+mj-ea"/>
                <a:cs typeface="+mj-cs"/>
              </a:rPr>
            </a:br>
            <a:r>
              <a:rPr lang="en-US" sz="4400" kern="1200" cap="all" spc="200" baseline="0">
                <a:solidFill>
                  <a:srgbClr val="FFFFFF"/>
                </a:solidFill>
                <a:latin typeface="+mj-lt"/>
                <a:ea typeface="+mj-ea"/>
                <a:cs typeface="+mj-cs"/>
              </a:rPr>
              <a:t> yeast strain?</a:t>
            </a:r>
          </a:p>
        </p:txBody>
      </p:sp>
      <p:cxnSp>
        <p:nvCxnSpPr>
          <p:cNvPr id="19" name="Straight Connector 18">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A33A6AB-92A2-0088-4677-44A4F297D6A2}"/>
              </a:ext>
            </a:extLst>
          </p:cNvPr>
          <p:cNvPicPr>
            <a:picLocks noChangeAspect="1"/>
          </p:cNvPicPr>
          <p:nvPr/>
        </p:nvPicPr>
        <p:blipFill>
          <a:blip r:embed="rId2"/>
          <a:stretch>
            <a:fillRect/>
          </a:stretch>
        </p:blipFill>
        <p:spPr>
          <a:xfrm>
            <a:off x="5569501" y="228601"/>
            <a:ext cx="5985969" cy="6172200"/>
          </a:xfrm>
          <a:prstGeom prst="rect">
            <a:avLst/>
          </a:prstGeom>
        </p:spPr>
      </p:pic>
      <p:sp>
        <p:nvSpPr>
          <p:cNvPr id="3" name="Title 1">
            <a:extLst>
              <a:ext uri="{FF2B5EF4-FFF2-40B4-BE49-F238E27FC236}">
                <a16:creationId xmlns:a16="http://schemas.microsoft.com/office/drawing/2014/main" id="{FADA50E8-6C09-A74D-8234-3F935BCEAE15}"/>
              </a:ext>
            </a:extLst>
          </p:cNvPr>
          <p:cNvSpPr txBox="1">
            <a:spLocks/>
          </p:cNvSpPr>
          <p:nvPr/>
        </p:nvSpPr>
        <p:spPr>
          <a:xfrm>
            <a:off x="594249" y="2451544"/>
            <a:ext cx="4208656" cy="3034857"/>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r"/>
            <a:r>
              <a:rPr lang="en-US" sz="4400" spc="200" dirty="0">
                <a:solidFill>
                  <a:srgbClr val="FFFFFF"/>
                </a:solidFill>
              </a:rPr>
              <a:t>By Wine Style</a:t>
            </a:r>
          </a:p>
        </p:txBody>
      </p:sp>
    </p:spTree>
    <p:extLst>
      <p:ext uri="{BB962C8B-B14F-4D97-AF65-F5344CB8AC3E}">
        <p14:creationId xmlns:p14="http://schemas.microsoft.com/office/powerpoint/2010/main" val="21982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7" name="Content Placeholder 13">
            <a:extLst>
              <a:ext uri="{FF2B5EF4-FFF2-40B4-BE49-F238E27FC236}">
                <a16:creationId xmlns:a16="http://schemas.microsoft.com/office/drawing/2014/main" id="{EC976689-918B-01DD-CEE6-188F1350F897}"/>
              </a:ext>
            </a:extLst>
          </p:cNvPr>
          <p:cNvGraphicFramePr>
            <a:graphicFrameLocks noGrp="1"/>
          </p:cNvGraphicFramePr>
          <p:nvPr>
            <p:ph idx="1"/>
            <p:extLst>
              <p:ext uri="{D42A27DB-BD31-4B8C-83A1-F6EECF244321}">
                <p14:modId xmlns:p14="http://schemas.microsoft.com/office/powerpoint/2010/main" val="3776466242"/>
              </p:ext>
            </p:extLst>
          </p:nvPr>
        </p:nvGraphicFramePr>
        <p:xfrm>
          <a:off x="4953000" y="342900"/>
          <a:ext cx="71628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 name="Rectangle 33">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643468" y="643467"/>
            <a:ext cx="3415612" cy="5571066"/>
          </a:xfrm>
        </p:spPr>
        <p:txBody>
          <a:bodyPr>
            <a:normAutofit/>
          </a:bodyPr>
          <a:lstStyle/>
          <a:p>
            <a:r>
              <a:rPr lang="en-US" dirty="0">
                <a:solidFill>
                  <a:srgbClr val="FFFFFF"/>
                </a:solidFill>
              </a:rPr>
              <a:t>discussion Outline</a:t>
            </a:r>
          </a:p>
        </p:txBody>
      </p:sp>
    </p:spTree>
    <p:extLst>
      <p:ext uri="{BB962C8B-B14F-4D97-AF65-F5344CB8AC3E}">
        <p14:creationId xmlns:p14="http://schemas.microsoft.com/office/powerpoint/2010/main" val="10818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2889B5-9B40-5202-96F3-14E7B9B68AED}"/>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kern="1200" cap="all" spc="200" baseline="0" dirty="0">
                <a:solidFill>
                  <a:srgbClr val="FFFFFF"/>
                </a:solidFill>
                <a:latin typeface="+mj-lt"/>
                <a:ea typeface="+mj-ea"/>
                <a:cs typeface="+mj-cs"/>
              </a:rPr>
              <a:t>How to Choose a</a:t>
            </a:r>
            <a:br>
              <a:rPr lang="en-US" sz="4400" kern="1200" cap="all" spc="200" baseline="0" dirty="0">
                <a:solidFill>
                  <a:srgbClr val="FFFFFF"/>
                </a:solidFill>
                <a:latin typeface="+mj-lt"/>
                <a:ea typeface="+mj-ea"/>
                <a:cs typeface="+mj-cs"/>
              </a:rPr>
            </a:br>
            <a:r>
              <a:rPr lang="en-US" sz="4400" kern="1200" cap="all" spc="200" baseline="0" dirty="0">
                <a:solidFill>
                  <a:srgbClr val="FFFFFF"/>
                </a:solidFill>
                <a:latin typeface="+mj-lt"/>
                <a:ea typeface="+mj-ea"/>
                <a:cs typeface="+mj-cs"/>
              </a:rPr>
              <a:t> yeast strain?</a:t>
            </a:r>
          </a:p>
        </p:txBody>
      </p:sp>
      <p:cxnSp>
        <p:nvCxnSpPr>
          <p:cNvPr id="20" name="Straight Connector 19">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EBA00D0-AABB-929F-5EF6-AD8996B23414}"/>
              </a:ext>
            </a:extLst>
          </p:cNvPr>
          <p:cNvPicPr>
            <a:picLocks noChangeAspect="1"/>
          </p:cNvPicPr>
          <p:nvPr/>
        </p:nvPicPr>
        <p:blipFill>
          <a:blip r:embed="rId2"/>
          <a:stretch>
            <a:fillRect/>
          </a:stretch>
        </p:blipFill>
        <p:spPr>
          <a:xfrm>
            <a:off x="5657173" y="457200"/>
            <a:ext cx="6229089" cy="6087845"/>
          </a:xfrm>
          <a:prstGeom prst="rect">
            <a:avLst/>
          </a:prstGeom>
        </p:spPr>
      </p:pic>
      <p:sp>
        <p:nvSpPr>
          <p:cNvPr id="3" name="Title 1">
            <a:extLst>
              <a:ext uri="{FF2B5EF4-FFF2-40B4-BE49-F238E27FC236}">
                <a16:creationId xmlns:a16="http://schemas.microsoft.com/office/drawing/2014/main" id="{39C960D4-3E87-C3E7-06EB-6A5D68D5FA65}"/>
              </a:ext>
            </a:extLst>
          </p:cNvPr>
          <p:cNvSpPr txBox="1">
            <a:spLocks/>
          </p:cNvSpPr>
          <p:nvPr/>
        </p:nvSpPr>
        <p:spPr>
          <a:xfrm>
            <a:off x="629946" y="2369191"/>
            <a:ext cx="4208656" cy="3034857"/>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r"/>
            <a:r>
              <a:rPr lang="en-US" sz="4400" spc="200" dirty="0">
                <a:solidFill>
                  <a:srgbClr val="FFFFFF"/>
                </a:solidFill>
              </a:rPr>
              <a:t>By Yeast Characteristics</a:t>
            </a:r>
          </a:p>
        </p:txBody>
      </p:sp>
    </p:spTree>
    <p:extLst>
      <p:ext uri="{BB962C8B-B14F-4D97-AF65-F5344CB8AC3E}">
        <p14:creationId xmlns:p14="http://schemas.microsoft.com/office/powerpoint/2010/main" val="22993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7A022-23B1-1ED3-E663-4BB8B6646913}"/>
              </a:ext>
            </a:extLst>
          </p:cNvPr>
          <p:cNvSpPr>
            <a:spLocks noGrp="1"/>
          </p:cNvSpPr>
          <p:nvPr>
            <p:ph type="title"/>
          </p:nvPr>
        </p:nvSpPr>
        <p:spPr>
          <a:xfrm>
            <a:off x="1371600" y="2743200"/>
            <a:ext cx="9720072" cy="1499616"/>
          </a:xfrm>
        </p:spPr>
        <p:txBody>
          <a:bodyPr/>
          <a:lstStyle/>
          <a:p>
            <a:pPr algn="ctr"/>
            <a:r>
              <a:rPr lang="en-US" dirty="0"/>
              <a:t>Yeast Nutrition</a:t>
            </a:r>
          </a:p>
        </p:txBody>
      </p:sp>
    </p:spTree>
    <p:extLst>
      <p:ext uri="{BB962C8B-B14F-4D97-AF65-F5344CB8AC3E}">
        <p14:creationId xmlns:p14="http://schemas.microsoft.com/office/powerpoint/2010/main" val="278388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7179E-874A-04E3-3964-E8E6CD3C2D03}"/>
              </a:ext>
            </a:extLst>
          </p:cNvPr>
          <p:cNvSpPr>
            <a:spLocks noGrp="1"/>
          </p:cNvSpPr>
          <p:nvPr>
            <p:ph type="title"/>
          </p:nvPr>
        </p:nvSpPr>
        <p:spPr/>
        <p:txBody>
          <a:bodyPr/>
          <a:lstStyle/>
          <a:p>
            <a:r>
              <a:rPr lang="en-US" dirty="0"/>
              <a:t>Yeast nutritive needs</a:t>
            </a:r>
          </a:p>
        </p:txBody>
      </p:sp>
      <p:graphicFrame>
        <p:nvGraphicFramePr>
          <p:cNvPr id="4" name="Table 3">
            <a:extLst>
              <a:ext uri="{FF2B5EF4-FFF2-40B4-BE49-F238E27FC236}">
                <a16:creationId xmlns:a16="http://schemas.microsoft.com/office/drawing/2014/main" id="{18C8031B-EF89-F932-732C-042E8BF7ED8E}"/>
              </a:ext>
            </a:extLst>
          </p:cNvPr>
          <p:cNvGraphicFramePr>
            <a:graphicFrameLocks noGrp="1"/>
          </p:cNvGraphicFramePr>
          <p:nvPr>
            <p:extLst>
              <p:ext uri="{D42A27DB-BD31-4B8C-83A1-F6EECF244321}">
                <p14:modId xmlns:p14="http://schemas.microsoft.com/office/powerpoint/2010/main" val="1133290287"/>
              </p:ext>
            </p:extLst>
          </p:nvPr>
        </p:nvGraphicFramePr>
        <p:xfrm>
          <a:off x="1143000" y="1752600"/>
          <a:ext cx="9162206" cy="4321977"/>
        </p:xfrm>
        <a:graphic>
          <a:graphicData uri="http://schemas.openxmlformats.org/drawingml/2006/table">
            <a:tbl>
              <a:tblPr>
                <a:tableStyleId>{B301B821-A1FF-4177-AEE7-76D212191A09}</a:tableStyleId>
              </a:tblPr>
              <a:tblGrid>
                <a:gridCol w="1394752">
                  <a:extLst>
                    <a:ext uri="{9D8B030D-6E8A-4147-A177-3AD203B41FA5}">
                      <a16:colId xmlns:a16="http://schemas.microsoft.com/office/drawing/2014/main" val="20000"/>
                    </a:ext>
                  </a:extLst>
                </a:gridCol>
                <a:gridCol w="1809432">
                  <a:extLst>
                    <a:ext uri="{9D8B030D-6E8A-4147-A177-3AD203B41FA5}">
                      <a16:colId xmlns:a16="http://schemas.microsoft.com/office/drawing/2014/main" val="20001"/>
                    </a:ext>
                  </a:extLst>
                </a:gridCol>
                <a:gridCol w="4166456">
                  <a:extLst>
                    <a:ext uri="{9D8B030D-6E8A-4147-A177-3AD203B41FA5}">
                      <a16:colId xmlns:a16="http://schemas.microsoft.com/office/drawing/2014/main" val="20002"/>
                    </a:ext>
                  </a:extLst>
                </a:gridCol>
                <a:gridCol w="1791566">
                  <a:extLst>
                    <a:ext uri="{9D8B030D-6E8A-4147-A177-3AD203B41FA5}">
                      <a16:colId xmlns:a16="http://schemas.microsoft.com/office/drawing/2014/main" val="20003"/>
                    </a:ext>
                  </a:extLst>
                </a:gridCol>
              </a:tblGrid>
              <a:tr h="631240">
                <a:tc>
                  <a:txBody>
                    <a:bodyPr/>
                    <a:lstStyle/>
                    <a:p>
                      <a:pPr algn="ctr" fontAlgn="b"/>
                      <a:r>
                        <a:rPr lang="fr-FR" sz="1600" u="none" strike="noStrike" dirty="0">
                          <a:effectLst/>
                        </a:rPr>
                        <a:t> </a:t>
                      </a:r>
                      <a:endParaRPr lang="fr-FR" sz="1600" b="0"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c>
                  <a:txBody>
                    <a:bodyPr/>
                    <a:lstStyle/>
                    <a:p>
                      <a:pPr algn="ctr" fontAlgn="b"/>
                      <a:r>
                        <a:rPr lang="fr-FR" sz="1600" u="none" strike="noStrike" dirty="0" err="1">
                          <a:effectLst/>
                        </a:rPr>
                        <a:t>Biocheminal</a:t>
                      </a:r>
                      <a:r>
                        <a:rPr lang="fr-FR" sz="1600" u="none" strike="noStrike" dirty="0">
                          <a:effectLst/>
                        </a:rPr>
                        <a:t> </a:t>
                      </a:r>
                      <a:r>
                        <a:rPr lang="fr-FR" sz="1600" u="none" strike="noStrike" dirty="0" err="1">
                          <a:effectLst/>
                        </a:rPr>
                        <a:t>function</a:t>
                      </a:r>
                      <a:endParaRPr lang="fr-FR" sz="1600" b="0"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c>
                  <a:txBody>
                    <a:bodyPr/>
                    <a:lstStyle/>
                    <a:p>
                      <a:pPr algn="ctr" fontAlgn="b"/>
                      <a:r>
                        <a:rPr lang="fr-FR" sz="1600" u="none" strike="noStrike" dirty="0" err="1">
                          <a:effectLst/>
                        </a:rPr>
                        <a:t>Enological</a:t>
                      </a:r>
                      <a:r>
                        <a:rPr lang="fr-FR" sz="1600" u="none" strike="noStrike" dirty="0">
                          <a:effectLst/>
                        </a:rPr>
                        <a:t> effet</a:t>
                      </a:r>
                      <a:endParaRPr lang="fr-FR" sz="1600" b="0"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c>
                  <a:txBody>
                    <a:bodyPr/>
                    <a:lstStyle/>
                    <a:p>
                      <a:pPr algn="ctr" fontAlgn="b"/>
                      <a:r>
                        <a:rPr lang="fr-FR" sz="1600" u="none" strike="noStrike" dirty="0">
                          <a:effectLst/>
                        </a:rPr>
                        <a:t>Addition</a:t>
                      </a:r>
                      <a:endParaRPr lang="fr-FR" sz="1600" b="0"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extLst>
                  <a:ext uri="{0D108BD9-81ED-4DB2-BD59-A6C34878D82A}">
                    <a16:rowId xmlns:a16="http://schemas.microsoft.com/office/drawing/2014/main" val="10000"/>
                  </a:ext>
                </a:extLst>
              </a:tr>
              <a:tr h="1174997">
                <a:tc>
                  <a:txBody>
                    <a:bodyPr/>
                    <a:lstStyle/>
                    <a:p>
                      <a:pPr algn="ctr" fontAlgn="b"/>
                      <a:r>
                        <a:rPr lang="fr-FR" sz="1600" u="none" strike="noStrike" dirty="0">
                          <a:effectLst/>
                        </a:rPr>
                        <a:t>NITROGEN</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fr-FR" sz="1600" u="none" strike="noStrike" dirty="0" err="1">
                          <a:effectLst/>
                        </a:rPr>
                        <a:t>Protein</a:t>
                      </a:r>
                      <a:r>
                        <a:rPr lang="fr-FR" sz="1600" u="none" strike="noStrike" dirty="0">
                          <a:effectLst/>
                        </a:rPr>
                        <a:t> </a:t>
                      </a:r>
                      <a:r>
                        <a:rPr lang="fr-FR" sz="1600" u="none" strike="noStrike" dirty="0" err="1">
                          <a:effectLst/>
                        </a:rPr>
                        <a:t>syntheses</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fr-FR" sz="1600" u="none" strike="noStrike" dirty="0">
                          <a:effectLst/>
                        </a:rPr>
                        <a:t> - </a:t>
                      </a:r>
                      <a:r>
                        <a:rPr lang="fr-FR" sz="1600" u="none" strike="noStrike" dirty="0" err="1">
                          <a:effectLst/>
                        </a:rPr>
                        <a:t>Stimulate</a:t>
                      </a:r>
                      <a:r>
                        <a:rPr lang="fr-FR" sz="1600" u="none" strike="noStrike" dirty="0">
                          <a:effectLst/>
                        </a:rPr>
                        <a:t> </a:t>
                      </a:r>
                      <a:r>
                        <a:rPr lang="fr-FR" sz="1600" u="none" strike="noStrike" dirty="0" err="1">
                          <a:effectLst/>
                        </a:rPr>
                        <a:t>yeast</a:t>
                      </a:r>
                      <a:r>
                        <a:rPr lang="fr-FR" sz="1600" u="none" strike="noStrike" dirty="0">
                          <a:effectLst/>
                        </a:rPr>
                        <a:t> multiplication</a:t>
                      </a:r>
                      <a:br>
                        <a:rPr lang="fr-FR" sz="1600" u="none" strike="noStrike" dirty="0">
                          <a:effectLst/>
                        </a:rPr>
                      </a:br>
                      <a:r>
                        <a:rPr lang="fr-FR" sz="1600" u="none" strike="noStrike" dirty="0">
                          <a:effectLst/>
                        </a:rPr>
                        <a:t> - </a:t>
                      </a:r>
                      <a:r>
                        <a:rPr lang="fr-FR" sz="1600" u="none" strike="noStrike" dirty="0" err="1">
                          <a:effectLst/>
                        </a:rPr>
                        <a:t>Prevent</a:t>
                      </a:r>
                      <a:r>
                        <a:rPr lang="fr-FR" sz="1600" u="none" strike="noStrike" dirty="0">
                          <a:effectLst/>
                        </a:rPr>
                        <a:t> H</a:t>
                      </a:r>
                      <a:r>
                        <a:rPr lang="fr-FR" sz="1600" u="none" strike="noStrike" baseline="-25000" dirty="0">
                          <a:effectLst/>
                        </a:rPr>
                        <a:t>2</a:t>
                      </a:r>
                      <a:r>
                        <a:rPr lang="fr-FR" sz="1600" u="none" strike="noStrike" dirty="0">
                          <a:effectLst/>
                        </a:rPr>
                        <a:t>S production</a:t>
                      </a:r>
                      <a:br>
                        <a:rPr lang="fr-FR" sz="1600" u="none" strike="noStrike" dirty="0">
                          <a:effectLst/>
                        </a:rPr>
                      </a:br>
                      <a:r>
                        <a:rPr lang="fr-FR" sz="1600" u="none" strike="noStrike" dirty="0">
                          <a:effectLst/>
                        </a:rPr>
                        <a:t> - </a:t>
                      </a:r>
                      <a:r>
                        <a:rPr lang="fr-FR" sz="1600" u="none" strike="noStrike" dirty="0" err="1">
                          <a:effectLst/>
                        </a:rPr>
                        <a:t>Stimulate</a:t>
                      </a:r>
                      <a:r>
                        <a:rPr lang="fr-FR" sz="1600" u="none" strike="noStrike" dirty="0">
                          <a:effectLst/>
                        </a:rPr>
                        <a:t> </a:t>
                      </a:r>
                      <a:r>
                        <a:rPr lang="fr-FR" sz="1600" u="none" strike="noStrike" dirty="0" err="1">
                          <a:effectLst/>
                        </a:rPr>
                        <a:t>aromas</a:t>
                      </a:r>
                      <a:r>
                        <a:rPr lang="fr-FR" sz="1600" u="none" strike="noStrike" dirty="0">
                          <a:effectLst/>
                        </a:rPr>
                        <a:t> production (</a:t>
                      </a:r>
                      <a:r>
                        <a:rPr lang="fr-FR" sz="1600" u="none" strike="noStrike" dirty="0" err="1">
                          <a:effectLst/>
                        </a:rPr>
                        <a:t>AA's</a:t>
                      </a:r>
                      <a:r>
                        <a:rPr lang="fr-FR" sz="1600" u="none" strike="noStrike" dirty="0">
                          <a:effectLst/>
                        </a:rPr>
                        <a:t>, Not DAP)</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fr-FR" sz="1600" b="1" u="sng" strike="noStrike" dirty="0" err="1">
                          <a:effectLst/>
                        </a:rPr>
                        <a:t>Amino</a:t>
                      </a:r>
                      <a:r>
                        <a:rPr lang="fr-FR" sz="1600" b="1" u="sng" strike="noStrike" dirty="0">
                          <a:effectLst/>
                        </a:rPr>
                        <a:t> </a:t>
                      </a:r>
                      <a:r>
                        <a:rPr lang="fr-FR" sz="1600" b="1" u="sng" strike="noStrike" dirty="0" err="1">
                          <a:effectLst/>
                        </a:rPr>
                        <a:t>Acids</a:t>
                      </a:r>
                      <a:r>
                        <a:rPr lang="fr-FR" sz="1600" b="1" u="sng" strike="noStrike" dirty="0">
                          <a:effectLst/>
                        </a:rPr>
                        <a:t>: </a:t>
                      </a:r>
                      <a:r>
                        <a:rPr lang="fr-FR" sz="1600" u="none" strike="noStrike" dirty="0">
                          <a:effectLst/>
                        </a:rPr>
                        <a:t>Inoculation </a:t>
                      </a:r>
                      <a:br>
                        <a:rPr lang="fr-FR" sz="1600" u="none" strike="noStrike" dirty="0">
                          <a:effectLst/>
                        </a:rPr>
                      </a:br>
                      <a:r>
                        <a:rPr lang="fr-FR" sz="1600" b="1" u="sng" strike="noStrike" dirty="0">
                          <a:effectLst/>
                        </a:rPr>
                        <a:t>DAP:                     </a:t>
                      </a:r>
                      <a:r>
                        <a:rPr lang="fr-FR" sz="1600" u="none" strike="noStrike" dirty="0">
                          <a:effectLst/>
                        </a:rPr>
                        <a:t>1/3 </a:t>
                      </a:r>
                      <a:r>
                        <a:rPr lang="en-US" sz="1600" u="none" strike="noStrike" noProof="0" dirty="0">
                          <a:effectLst/>
                        </a:rPr>
                        <a:t>sugar depletion</a:t>
                      </a:r>
                      <a:endParaRPr lang="en-US" sz="1600" b="0" i="0" u="none" strike="noStrike" noProof="0"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1085190">
                <a:tc>
                  <a:txBody>
                    <a:bodyPr/>
                    <a:lstStyle/>
                    <a:p>
                      <a:pPr algn="ctr" fontAlgn="b"/>
                      <a:r>
                        <a:rPr lang="fr-FR" sz="1600" u="none" strike="noStrike" dirty="0">
                          <a:effectLst/>
                        </a:rPr>
                        <a:t>STEROLS AND FATTY ACIDS</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fr-FR" sz="1600" u="none" strike="noStrike" dirty="0">
                          <a:effectLst/>
                        </a:rPr>
                        <a:t>Components of </a:t>
                      </a:r>
                      <a:r>
                        <a:rPr lang="fr-FR" sz="1600" u="none" strike="noStrike" dirty="0" err="1">
                          <a:effectLst/>
                        </a:rPr>
                        <a:t>yeast</a:t>
                      </a:r>
                      <a:r>
                        <a:rPr lang="fr-FR" sz="1600" u="none" strike="noStrike" dirty="0">
                          <a:effectLst/>
                        </a:rPr>
                        <a:t> </a:t>
                      </a:r>
                      <a:r>
                        <a:rPr lang="fr-FR" sz="1600" u="none" strike="noStrike" dirty="0" err="1">
                          <a:effectLst/>
                        </a:rPr>
                        <a:t>cell</a:t>
                      </a:r>
                      <a:r>
                        <a:rPr lang="fr-FR" sz="1600" u="none" strike="noStrike" dirty="0">
                          <a:effectLst/>
                        </a:rPr>
                        <a:t> membrane</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fr-FR" sz="1600" u="none" strike="noStrike" dirty="0">
                          <a:effectLst/>
                        </a:rPr>
                        <a:t> - </a:t>
                      </a:r>
                      <a:r>
                        <a:rPr lang="fr-FR" sz="1600" u="none" strike="noStrike" dirty="0" err="1">
                          <a:effectLst/>
                        </a:rPr>
                        <a:t>Maintain</a:t>
                      </a:r>
                      <a:r>
                        <a:rPr lang="fr-FR" sz="1600" u="none" strike="noStrike" dirty="0">
                          <a:effectLst/>
                        </a:rPr>
                        <a:t> </a:t>
                      </a:r>
                      <a:r>
                        <a:rPr lang="fr-FR" sz="1600" u="none" strike="noStrike" dirty="0" err="1">
                          <a:effectLst/>
                        </a:rPr>
                        <a:t>yeast</a:t>
                      </a:r>
                      <a:r>
                        <a:rPr lang="fr-FR" sz="1600" u="none" strike="noStrike" dirty="0">
                          <a:effectLst/>
                        </a:rPr>
                        <a:t> membrane </a:t>
                      </a:r>
                      <a:r>
                        <a:rPr lang="fr-FR" sz="1600" u="none" strike="noStrike" dirty="0" err="1">
                          <a:effectLst/>
                        </a:rPr>
                        <a:t>fluidity</a:t>
                      </a:r>
                      <a:br>
                        <a:rPr lang="fr-FR" sz="1600" u="none" strike="noStrike" dirty="0">
                          <a:effectLst/>
                        </a:rPr>
                      </a:br>
                      <a:r>
                        <a:rPr lang="fr-FR" sz="1600" u="none" strike="noStrike" dirty="0">
                          <a:effectLst/>
                        </a:rPr>
                        <a:t> - </a:t>
                      </a:r>
                      <a:r>
                        <a:rPr lang="fr-FR" sz="1600" u="none" strike="noStrike" dirty="0" err="1">
                          <a:effectLst/>
                        </a:rPr>
                        <a:t>Increase</a:t>
                      </a:r>
                      <a:r>
                        <a:rPr lang="fr-FR" sz="1600" u="none" strike="noStrike" baseline="0" dirty="0">
                          <a:effectLst/>
                        </a:rPr>
                        <a:t> </a:t>
                      </a:r>
                      <a:r>
                        <a:rPr lang="fr-FR" sz="1600" u="none" strike="noStrike" baseline="0" dirty="0" err="1">
                          <a:effectLst/>
                        </a:rPr>
                        <a:t>yeast</a:t>
                      </a:r>
                      <a:r>
                        <a:rPr lang="fr-FR" sz="1600" u="none" strike="noStrike" baseline="0" dirty="0">
                          <a:effectLst/>
                        </a:rPr>
                        <a:t> </a:t>
                      </a:r>
                      <a:r>
                        <a:rPr lang="fr-FR" sz="1600" u="none" strike="noStrike" baseline="0" dirty="0" err="1">
                          <a:effectLst/>
                        </a:rPr>
                        <a:t>resistance</a:t>
                      </a:r>
                      <a:br>
                        <a:rPr lang="fr-FR" sz="1600" u="none" strike="noStrike" dirty="0">
                          <a:effectLst/>
                        </a:rPr>
                      </a:br>
                      <a:r>
                        <a:rPr lang="fr-FR" sz="1600" u="none" strike="noStrike" dirty="0">
                          <a:effectLst/>
                        </a:rPr>
                        <a:t> - </a:t>
                      </a:r>
                      <a:r>
                        <a:rPr lang="fr-FR" sz="1600" u="none" strike="noStrike" dirty="0" err="1">
                          <a:effectLst/>
                        </a:rPr>
                        <a:t>Reduce</a:t>
                      </a:r>
                      <a:r>
                        <a:rPr lang="fr-FR" sz="1600" u="none" strike="noStrike" baseline="0" dirty="0">
                          <a:effectLst/>
                        </a:rPr>
                        <a:t> off </a:t>
                      </a:r>
                      <a:r>
                        <a:rPr lang="fr-FR" sz="1600" u="none" strike="noStrike" baseline="0" dirty="0" err="1">
                          <a:effectLst/>
                        </a:rPr>
                        <a:t>flavors</a:t>
                      </a:r>
                      <a:r>
                        <a:rPr lang="fr-FR" sz="1600" u="none" strike="noStrike" baseline="0" dirty="0">
                          <a:effectLst/>
                        </a:rPr>
                        <a:t> production</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fr-FR" sz="1600" u="none" strike="noStrike" dirty="0">
                          <a:effectLst/>
                        </a:rPr>
                        <a:t> 1/3 to 1/2 </a:t>
                      </a:r>
                      <a:r>
                        <a:rPr lang="en-US" sz="1600" u="none" strike="noStrike" noProof="0" dirty="0">
                          <a:effectLst/>
                        </a:rPr>
                        <a:t>sugar depletion</a:t>
                      </a:r>
                      <a:endParaRPr lang="fr-FR"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940814">
                <a:tc>
                  <a:txBody>
                    <a:bodyPr/>
                    <a:lstStyle/>
                    <a:p>
                      <a:pPr algn="ctr" fontAlgn="b"/>
                      <a:r>
                        <a:rPr lang="fr-FR" sz="1600" u="none" strike="noStrike" dirty="0">
                          <a:effectLst/>
                        </a:rPr>
                        <a:t>THIAMINE</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fr-FR" sz="1600" u="none" strike="noStrike" dirty="0" err="1">
                          <a:effectLst/>
                        </a:rPr>
                        <a:t>Co-enzyme</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indent="60325" algn="l" fontAlgn="b"/>
                      <a:r>
                        <a:rPr lang="fr-FR" sz="1600" u="none" strike="noStrike" dirty="0">
                          <a:effectLst/>
                        </a:rPr>
                        <a:t> - </a:t>
                      </a:r>
                      <a:r>
                        <a:rPr lang="fr-FR" sz="1600" u="none" strike="noStrike" dirty="0" err="1">
                          <a:effectLst/>
                        </a:rPr>
                        <a:t>Stimulate</a:t>
                      </a:r>
                      <a:r>
                        <a:rPr lang="fr-FR" sz="1600" u="none" strike="noStrike" dirty="0">
                          <a:effectLst/>
                        </a:rPr>
                        <a:t> </a:t>
                      </a:r>
                      <a:r>
                        <a:rPr lang="fr-FR" sz="1600" u="none" strike="noStrike" dirty="0" err="1">
                          <a:effectLst/>
                        </a:rPr>
                        <a:t>yeast</a:t>
                      </a:r>
                      <a:r>
                        <a:rPr lang="fr-FR" sz="1600" u="none" strike="noStrike" dirty="0">
                          <a:effectLst/>
                        </a:rPr>
                        <a:t> </a:t>
                      </a:r>
                      <a:r>
                        <a:rPr lang="fr-FR" sz="1600" u="none" strike="noStrike" dirty="0" err="1">
                          <a:effectLst/>
                        </a:rPr>
                        <a:t>growth</a:t>
                      </a:r>
                      <a:r>
                        <a:rPr lang="fr-FR" sz="1600" u="none" strike="noStrike" dirty="0">
                          <a:effectLst/>
                        </a:rPr>
                        <a:t> </a:t>
                      </a:r>
                      <a:br>
                        <a:rPr lang="fr-FR" sz="1600" u="none" strike="noStrike" dirty="0">
                          <a:effectLst/>
                        </a:rPr>
                      </a:br>
                      <a:r>
                        <a:rPr lang="fr-FR" sz="1600" u="none" strike="noStrike" dirty="0">
                          <a:effectLst/>
                        </a:rPr>
                        <a:t>  - </a:t>
                      </a:r>
                      <a:r>
                        <a:rPr lang="fr-FR" sz="1600" u="none" strike="noStrike" dirty="0" err="1">
                          <a:effectLst/>
                        </a:rPr>
                        <a:t>Reduce</a:t>
                      </a:r>
                      <a:r>
                        <a:rPr lang="fr-FR" sz="1600" u="none" strike="noStrike" dirty="0">
                          <a:effectLst/>
                        </a:rPr>
                        <a:t> production of SO</a:t>
                      </a:r>
                      <a:r>
                        <a:rPr lang="fr-FR" sz="1600" u="none" strike="noStrike" baseline="-25000" dirty="0">
                          <a:effectLst/>
                        </a:rPr>
                        <a:t>2</a:t>
                      </a:r>
                      <a:r>
                        <a:rPr lang="fr-FR" sz="1600" u="none" strike="noStrike" dirty="0">
                          <a:effectLst/>
                        </a:rPr>
                        <a:t> binding compounds</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fr-FR" sz="1600" u="none" strike="noStrike" dirty="0" err="1">
                          <a:effectLst/>
                        </a:rPr>
                        <a:t>rehydration</a:t>
                      </a:r>
                      <a:endParaRPr lang="fr-FR"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489736">
                <a:tc>
                  <a:txBody>
                    <a:bodyPr/>
                    <a:lstStyle/>
                    <a:p>
                      <a:pPr algn="ctr" fontAlgn="b"/>
                      <a:r>
                        <a:rPr lang="fr-FR" sz="1600" u="none" strike="noStrike">
                          <a:effectLst/>
                        </a:rPr>
                        <a:t>Mg-Zn</a:t>
                      </a:r>
                      <a:endParaRPr lang="fr-FR"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fr-FR" sz="1600" u="none" strike="noStrike" dirty="0" err="1">
                          <a:effectLst/>
                        </a:rPr>
                        <a:t>Co-enzyme</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fr-FR" sz="1600" u="none" strike="noStrike" dirty="0">
                          <a:effectLst/>
                        </a:rPr>
                        <a:t> - </a:t>
                      </a:r>
                      <a:r>
                        <a:rPr lang="fr-FR" sz="1600" u="none" strike="noStrike" dirty="0" err="1">
                          <a:effectLst/>
                        </a:rPr>
                        <a:t>Maintain</a:t>
                      </a:r>
                      <a:r>
                        <a:rPr lang="fr-FR" sz="1600" u="none" strike="noStrike" dirty="0">
                          <a:effectLst/>
                        </a:rPr>
                        <a:t> </a:t>
                      </a:r>
                      <a:r>
                        <a:rPr lang="fr-FR" sz="1600" u="none" strike="noStrike" dirty="0" err="1">
                          <a:effectLst/>
                        </a:rPr>
                        <a:t>yeast</a:t>
                      </a:r>
                      <a:r>
                        <a:rPr lang="fr-FR" sz="1600" u="none" strike="noStrike" dirty="0">
                          <a:effectLst/>
                        </a:rPr>
                        <a:t> </a:t>
                      </a:r>
                      <a:r>
                        <a:rPr lang="fr-FR" sz="1600" u="none" strike="noStrike" dirty="0" err="1">
                          <a:effectLst/>
                        </a:rPr>
                        <a:t>metabolism</a:t>
                      </a:r>
                      <a:r>
                        <a:rPr lang="fr-FR" sz="1600" u="none" strike="noStrike" dirty="0">
                          <a:effectLst/>
                        </a:rPr>
                        <a:t> active</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fr-FR" sz="1600" u="none" strike="noStrike" dirty="0">
                          <a:effectLst/>
                        </a:rPr>
                        <a:t>inoculation</a:t>
                      </a:r>
                      <a:endParaRPr lang="fr-FR"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4"/>
                  </a:ext>
                </a:extLst>
              </a:tr>
            </a:tbl>
          </a:graphicData>
        </a:graphic>
      </p:graphicFrame>
      <p:sp>
        <p:nvSpPr>
          <p:cNvPr id="7" name="Content Placeholder 2">
            <a:extLst>
              <a:ext uri="{FF2B5EF4-FFF2-40B4-BE49-F238E27FC236}">
                <a16:creationId xmlns:a16="http://schemas.microsoft.com/office/drawing/2014/main" id="{A75D331F-B429-A17F-1752-33709266D58E}"/>
              </a:ext>
            </a:extLst>
          </p:cNvPr>
          <p:cNvSpPr>
            <a:spLocks noGrp="1"/>
          </p:cNvSpPr>
          <p:nvPr>
            <p:ph idx="1"/>
          </p:nvPr>
        </p:nvSpPr>
        <p:spPr>
          <a:xfrm>
            <a:off x="3276600" y="6272784"/>
            <a:ext cx="5638800" cy="398199"/>
          </a:xfrm>
        </p:spPr>
        <p:txBody>
          <a:bodyPr>
            <a:noAutofit/>
          </a:bodyPr>
          <a:lstStyle/>
          <a:p>
            <a:r>
              <a:rPr lang="fr-FR" sz="2000" b="1" dirty="0" err="1"/>
              <a:t>Oxygen</a:t>
            </a:r>
            <a:r>
              <a:rPr lang="fr-FR" sz="2000" b="1" dirty="0"/>
              <a:t>: 5-10 mg/L </a:t>
            </a:r>
            <a:r>
              <a:rPr lang="fr-FR" sz="2000" b="1" dirty="0" err="1"/>
              <a:t>during</a:t>
            </a:r>
            <a:r>
              <a:rPr lang="fr-FR" sz="2000" b="1" dirty="0"/>
              <a:t> </a:t>
            </a:r>
            <a:r>
              <a:rPr lang="fr-FR" sz="2000" b="1" dirty="0" err="1"/>
              <a:t>primary</a:t>
            </a:r>
            <a:r>
              <a:rPr lang="fr-FR" sz="2000" b="1" dirty="0"/>
              <a:t> fermentation</a:t>
            </a:r>
          </a:p>
        </p:txBody>
      </p:sp>
    </p:spTree>
    <p:extLst>
      <p:ext uri="{BB962C8B-B14F-4D97-AF65-F5344CB8AC3E}">
        <p14:creationId xmlns:p14="http://schemas.microsoft.com/office/powerpoint/2010/main" val="162244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CA0A2-3967-8099-959B-255D72B01A64}"/>
              </a:ext>
            </a:extLst>
          </p:cNvPr>
          <p:cNvSpPr>
            <a:spLocks noGrp="1"/>
          </p:cNvSpPr>
          <p:nvPr>
            <p:ph type="title"/>
          </p:nvPr>
        </p:nvSpPr>
        <p:spPr/>
        <p:txBody>
          <a:bodyPr/>
          <a:lstStyle/>
          <a:p>
            <a:r>
              <a:rPr lang="en-US" dirty="0"/>
              <a:t>Which form of Nitrogen should </a:t>
            </a:r>
            <a:r>
              <a:rPr lang="en-US" dirty="0" err="1"/>
              <a:t>i</a:t>
            </a:r>
            <a:r>
              <a:rPr lang="en-US" dirty="0"/>
              <a:t> use?</a:t>
            </a:r>
          </a:p>
        </p:txBody>
      </p:sp>
      <p:pic>
        <p:nvPicPr>
          <p:cNvPr id="17" name="Picture 16">
            <a:extLst>
              <a:ext uri="{FF2B5EF4-FFF2-40B4-BE49-F238E27FC236}">
                <a16:creationId xmlns:a16="http://schemas.microsoft.com/office/drawing/2014/main" id="{336FEE02-73E6-C76F-1879-8A5071AF622C}"/>
              </a:ext>
            </a:extLst>
          </p:cNvPr>
          <p:cNvPicPr>
            <a:picLocks noChangeAspect="1"/>
          </p:cNvPicPr>
          <p:nvPr/>
        </p:nvPicPr>
        <p:blipFill>
          <a:blip r:embed="rId3"/>
          <a:stretch>
            <a:fillRect/>
          </a:stretch>
        </p:blipFill>
        <p:spPr>
          <a:xfrm>
            <a:off x="1828800" y="1905000"/>
            <a:ext cx="2533650" cy="4637058"/>
          </a:xfrm>
          <a:prstGeom prst="rect">
            <a:avLst/>
          </a:prstGeom>
        </p:spPr>
      </p:pic>
      <p:pic>
        <p:nvPicPr>
          <p:cNvPr id="19" name="Picture 18">
            <a:extLst>
              <a:ext uri="{FF2B5EF4-FFF2-40B4-BE49-F238E27FC236}">
                <a16:creationId xmlns:a16="http://schemas.microsoft.com/office/drawing/2014/main" id="{3A2ADA2E-C24E-BE2A-D76A-3A75B734CD56}"/>
              </a:ext>
            </a:extLst>
          </p:cNvPr>
          <p:cNvPicPr>
            <a:picLocks noChangeAspect="1"/>
          </p:cNvPicPr>
          <p:nvPr/>
        </p:nvPicPr>
        <p:blipFill>
          <a:blip r:embed="rId4"/>
          <a:stretch>
            <a:fillRect/>
          </a:stretch>
        </p:blipFill>
        <p:spPr>
          <a:xfrm>
            <a:off x="7829552" y="1981200"/>
            <a:ext cx="2271713" cy="3778801"/>
          </a:xfrm>
          <a:prstGeom prst="rect">
            <a:avLst/>
          </a:prstGeom>
        </p:spPr>
      </p:pic>
    </p:spTree>
    <p:extLst>
      <p:ext uri="{BB962C8B-B14F-4D97-AF65-F5344CB8AC3E}">
        <p14:creationId xmlns:p14="http://schemas.microsoft.com/office/powerpoint/2010/main" val="361291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048D7-7491-2388-2CBD-804F477CAF7E}"/>
              </a:ext>
            </a:extLst>
          </p:cNvPr>
          <p:cNvSpPr>
            <a:spLocks noGrp="1"/>
          </p:cNvSpPr>
          <p:nvPr>
            <p:ph type="title"/>
          </p:nvPr>
        </p:nvSpPr>
        <p:spPr/>
        <p:txBody>
          <a:bodyPr/>
          <a:lstStyle/>
          <a:p>
            <a:r>
              <a:rPr lang="it-IT" sz="5400" dirty="0"/>
              <a:t>HOW YEAST ABSORB NITROGEN</a:t>
            </a:r>
            <a:br>
              <a:rPr lang="it-IT" sz="5400" dirty="0"/>
            </a:br>
            <a:endParaRPr lang="en-US" dirty="0"/>
          </a:p>
        </p:txBody>
      </p:sp>
      <p:sp>
        <p:nvSpPr>
          <p:cNvPr id="5" name="CasellaDiTesto 10">
            <a:extLst>
              <a:ext uri="{FF2B5EF4-FFF2-40B4-BE49-F238E27FC236}">
                <a16:creationId xmlns:a16="http://schemas.microsoft.com/office/drawing/2014/main" id="{C9408D3B-1D97-654C-BBC5-BD5098B2F999}"/>
              </a:ext>
            </a:extLst>
          </p:cNvPr>
          <p:cNvSpPr txBox="1"/>
          <p:nvPr/>
        </p:nvSpPr>
        <p:spPr>
          <a:xfrm>
            <a:off x="1024128" y="3124200"/>
            <a:ext cx="4904035" cy="968983"/>
          </a:xfrm>
          <a:prstGeom prst="rect">
            <a:avLst/>
          </a:prstGeom>
          <a:noFill/>
        </p:spPr>
        <p:txBody>
          <a:bodyPr wrap="none" rtlCol="0">
            <a:spAutoFit/>
          </a:bodyPr>
          <a:lstStyle/>
          <a:p>
            <a:r>
              <a:rPr lang="it-IT" sz="1499" dirty="0" err="1">
                <a:latin typeface="Trebuchet MS" pitchFamily="34" charset="0"/>
              </a:rPr>
              <a:t>AMINOACIDS</a:t>
            </a:r>
            <a:endParaRPr lang="it-IT" sz="1499" dirty="0">
              <a:latin typeface="Trebuchet MS" pitchFamily="34" charset="0"/>
            </a:endParaRPr>
          </a:p>
          <a:p>
            <a:pPr lvl="2">
              <a:buFont typeface="Arial" pitchFamily="34" charset="0"/>
              <a:buChar char="•"/>
            </a:pPr>
            <a:r>
              <a:rPr lang="it-IT" sz="1349" dirty="0">
                <a:latin typeface="Trebuchet MS" pitchFamily="34" charset="0"/>
              </a:rPr>
              <a:t> ESTER PRODUCTION</a:t>
            </a:r>
          </a:p>
          <a:p>
            <a:pPr lvl="2">
              <a:buFont typeface="Arial" pitchFamily="34" charset="0"/>
              <a:buChar char="•"/>
            </a:pPr>
            <a:r>
              <a:rPr lang="it-IT" sz="1349" dirty="0">
                <a:latin typeface="Trebuchet MS" pitchFamily="34" charset="0"/>
              </a:rPr>
              <a:t> MORE </a:t>
            </a:r>
            <a:r>
              <a:rPr lang="it-IT" sz="1349" dirty="0" err="1">
                <a:latin typeface="Trebuchet MS" pitchFamily="34" charset="0"/>
              </a:rPr>
              <a:t>EFFECTIVE</a:t>
            </a:r>
            <a:r>
              <a:rPr lang="it-IT" sz="1349" dirty="0">
                <a:latin typeface="Trebuchet MS" pitchFamily="34" charset="0"/>
              </a:rPr>
              <a:t> </a:t>
            </a:r>
            <a:r>
              <a:rPr lang="it-IT" sz="1349" dirty="0" err="1">
                <a:latin typeface="Trebuchet MS" pitchFamily="34" charset="0"/>
              </a:rPr>
              <a:t>THAN</a:t>
            </a:r>
            <a:r>
              <a:rPr lang="it-IT" sz="1349" dirty="0">
                <a:latin typeface="Trebuchet MS" pitchFamily="34" charset="0"/>
              </a:rPr>
              <a:t> </a:t>
            </a:r>
            <a:r>
              <a:rPr lang="it-IT" sz="1349" dirty="0" err="1">
                <a:latin typeface="Trebuchet MS" pitchFamily="34" charset="0"/>
              </a:rPr>
              <a:t>DAP</a:t>
            </a:r>
            <a:r>
              <a:rPr lang="it-IT" sz="1349" dirty="0">
                <a:latin typeface="Trebuchet MS" pitchFamily="34" charset="0"/>
              </a:rPr>
              <a:t> IN </a:t>
            </a:r>
            <a:r>
              <a:rPr lang="it-IT" sz="1349" dirty="0" err="1">
                <a:latin typeface="Trebuchet MS" pitchFamily="34" charset="0"/>
              </a:rPr>
              <a:t>PREVENTING</a:t>
            </a:r>
            <a:r>
              <a:rPr lang="it-IT" sz="1349" dirty="0">
                <a:latin typeface="Trebuchet MS" pitchFamily="34" charset="0"/>
              </a:rPr>
              <a:t> H</a:t>
            </a:r>
            <a:r>
              <a:rPr lang="it-IT" sz="1349" baseline="-25000" dirty="0">
                <a:latin typeface="Trebuchet MS" pitchFamily="34" charset="0"/>
              </a:rPr>
              <a:t>2</a:t>
            </a:r>
            <a:r>
              <a:rPr lang="it-IT" sz="1349" dirty="0">
                <a:latin typeface="Trebuchet MS" pitchFamily="34" charset="0"/>
              </a:rPr>
              <a:t>S</a:t>
            </a:r>
          </a:p>
          <a:p>
            <a:pPr marL="342717" indent="-342717">
              <a:buAutoNum type="arabicParenR"/>
            </a:pPr>
            <a:endParaRPr lang="it-IT" sz="1499" dirty="0">
              <a:latin typeface="Trebuchet MS" pitchFamily="34" charset="0"/>
            </a:endParaRPr>
          </a:p>
        </p:txBody>
      </p:sp>
      <p:sp>
        <p:nvSpPr>
          <p:cNvPr id="6" name="CasellaDiTesto 9">
            <a:extLst>
              <a:ext uri="{FF2B5EF4-FFF2-40B4-BE49-F238E27FC236}">
                <a16:creationId xmlns:a16="http://schemas.microsoft.com/office/drawing/2014/main" id="{597DB486-B22E-4662-B8B5-3924DAE2D581}"/>
              </a:ext>
            </a:extLst>
          </p:cNvPr>
          <p:cNvSpPr txBox="1"/>
          <p:nvPr/>
        </p:nvSpPr>
        <p:spPr>
          <a:xfrm>
            <a:off x="6556225" y="2973702"/>
            <a:ext cx="4904035" cy="2007088"/>
          </a:xfrm>
          <a:prstGeom prst="rect">
            <a:avLst/>
          </a:prstGeom>
          <a:noFill/>
        </p:spPr>
        <p:txBody>
          <a:bodyPr wrap="square" rtlCol="0">
            <a:spAutoFit/>
          </a:bodyPr>
          <a:lstStyle/>
          <a:p>
            <a:r>
              <a:rPr lang="it-IT" sz="1499" dirty="0" err="1">
                <a:latin typeface="Trebuchet MS" pitchFamily="34" charset="0"/>
              </a:rPr>
              <a:t>TOO</a:t>
            </a:r>
            <a:r>
              <a:rPr lang="it-IT" sz="1499" dirty="0">
                <a:latin typeface="Trebuchet MS" pitchFamily="34" charset="0"/>
              </a:rPr>
              <a:t> </a:t>
            </a:r>
            <a:r>
              <a:rPr lang="it-IT" sz="1499" dirty="0" err="1">
                <a:latin typeface="Trebuchet MS" pitchFamily="34" charset="0"/>
              </a:rPr>
              <a:t>MUCH</a:t>
            </a:r>
            <a:r>
              <a:rPr lang="it-IT" sz="1499" dirty="0">
                <a:latin typeface="Trebuchet MS" pitchFamily="34" charset="0"/>
              </a:rPr>
              <a:t> </a:t>
            </a:r>
            <a:r>
              <a:rPr lang="it-IT" sz="1499" dirty="0" err="1">
                <a:latin typeface="Trebuchet MS" pitchFamily="34" charset="0"/>
              </a:rPr>
              <a:t>DAP</a:t>
            </a:r>
            <a:endParaRPr lang="it-IT" sz="1349" dirty="0">
              <a:solidFill>
                <a:srgbClr val="FF0000"/>
              </a:solidFill>
              <a:latin typeface="Trebuchet MS" pitchFamily="34" charset="0"/>
            </a:endParaRPr>
          </a:p>
          <a:p>
            <a:pPr lvl="2">
              <a:buFont typeface="Arial" pitchFamily="34" charset="0"/>
              <a:buChar char="•"/>
            </a:pPr>
            <a:r>
              <a:rPr lang="it-IT" sz="1349" dirty="0">
                <a:latin typeface="Trebuchet MS" pitchFamily="34" charset="0"/>
              </a:rPr>
              <a:t> DAP LEGAL LIMIT</a:t>
            </a:r>
          </a:p>
          <a:p>
            <a:pPr lvl="2">
              <a:buFont typeface="Arial" pitchFamily="34" charset="0"/>
              <a:buChar char="•"/>
            </a:pPr>
            <a:r>
              <a:rPr lang="it-IT" sz="1349" dirty="0">
                <a:latin typeface="Trebuchet MS" pitchFamily="34" charset="0"/>
              </a:rPr>
              <a:t> </a:t>
            </a:r>
            <a:r>
              <a:rPr lang="it-IT" sz="1349" dirty="0" err="1">
                <a:latin typeface="Trebuchet MS" pitchFamily="34" charset="0"/>
              </a:rPr>
              <a:t>SALTY</a:t>
            </a:r>
            <a:r>
              <a:rPr lang="it-IT" sz="1349" dirty="0">
                <a:latin typeface="Trebuchet MS" pitchFamily="34" charset="0"/>
              </a:rPr>
              <a:t> TASTE</a:t>
            </a:r>
          </a:p>
          <a:p>
            <a:pPr lvl="2">
              <a:buFont typeface="Arial" pitchFamily="34" charset="0"/>
              <a:buChar char="•"/>
            </a:pPr>
            <a:r>
              <a:rPr lang="it-IT" sz="1349" dirty="0">
                <a:latin typeface="Trebuchet MS" pitchFamily="34" charset="0"/>
              </a:rPr>
              <a:t> WINE </a:t>
            </a:r>
            <a:r>
              <a:rPr lang="it-IT" sz="1349" dirty="0" err="1">
                <a:latin typeface="Trebuchet MS" pitchFamily="34" charset="0"/>
              </a:rPr>
              <a:t>ACIDIFICATION</a:t>
            </a:r>
            <a:r>
              <a:rPr lang="it-IT" sz="1349" dirty="0">
                <a:latin typeface="Trebuchet MS" pitchFamily="34" charset="0"/>
              </a:rPr>
              <a:t> (</a:t>
            </a:r>
            <a:r>
              <a:rPr lang="it-IT" sz="1349" dirty="0" err="1">
                <a:latin typeface="Trebuchet MS" pitchFamily="34" charset="0"/>
              </a:rPr>
              <a:t>H+</a:t>
            </a:r>
            <a:r>
              <a:rPr lang="it-IT" sz="1349" dirty="0">
                <a:latin typeface="Trebuchet MS" pitchFamily="34" charset="0"/>
              </a:rPr>
              <a:t>)</a:t>
            </a:r>
          </a:p>
          <a:p>
            <a:pPr lvl="2">
              <a:buFont typeface="Arial" pitchFamily="34" charset="0"/>
              <a:buChar char="•"/>
            </a:pPr>
            <a:r>
              <a:rPr lang="it-IT" sz="1349" dirty="0">
                <a:latin typeface="Trebuchet MS" pitchFamily="34" charset="0"/>
              </a:rPr>
              <a:t> HIGHER VOLATILE ACIDITY ( ETHIL ACETATE)</a:t>
            </a:r>
          </a:p>
          <a:p>
            <a:pPr lvl="3">
              <a:buFont typeface="Arial" pitchFamily="34" charset="0"/>
              <a:buChar char="•"/>
            </a:pPr>
            <a:r>
              <a:rPr lang="it-IT" sz="1349" dirty="0">
                <a:latin typeface="Trebuchet MS" pitchFamily="34" charset="0"/>
              </a:rPr>
              <a:t>Becasue other microbes will use it to stimulate their growth too like acetobacter</a:t>
            </a:r>
          </a:p>
          <a:p>
            <a:pPr marL="342717" indent="-342717">
              <a:buAutoNum type="arabicParenR"/>
            </a:pPr>
            <a:endParaRPr lang="it-IT" sz="1499" dirty="0">
              <a:latin typeface="Trebuchet MS" pitchFamily="34" charset="0"/>
            </a:endParaRPr>
          </a:p>
        </p:txBody>
      </p:sp>
      <p:sp>
        <p:nvSpPr>
          <p:cNvPr id="7" name="Rettangolo 1">
            <a:extLst>
              <a:ext uri="{FF2B5EF4-FFF2-40B4-BE49-F238E27FC236}">
                <a16:creationId xmlns:a16="http://schemas.microsoft.com/office/drawing/2014/main" id="{1AAA5AB1-92AB-7BF7-C99F-185F446F1541}"/>
              </a:ext>
            </a:extLst>
          </p:cNvPr>
          <p:cNvSpPr/>
          <p:nvPr/>
        </p:nvSpPr>
        <p:spPr>
          <a:xfrm>
            <a:off x="3886201" y="1854172"/>
            <a:ext cx="4038600" cy="438537"/>
          </a:xfrm>
          <a:prstGeom prst="rect">
            <a:avLst/>
          </a:prstGeom>
        </p:spPr>
        <p:txBody>
          <a:bodyPr wrap="square" lIns="68536" tIns="34268" rIns="68536" bIns="34268">
            <a:spAutoFit/>
          </a:bodyPr>
          <a:lstStyle/>
          <a:p>
            <a:r>
              <a:rPr lang="it-IT" sz="2400" dirty="0">
                <a:solidFill>
                  <a:schemeClr val="tx1">
                    <a:lumMod val="75000"/>
                    <a:lumOff val="25000"/>
                  </a:schemeClr>
                </a:solidFill>
                <a:cs typeface="Impact"/>
              </a:rPr>
              <a:t>AMINOACIDS vs AMMONIA</a:t>
            </a:r>
          </a:p>
        </p:txBody>
      </p:sp>
      <p:pic>
        <p:nvPicPr>
          <p:cNvPr id="9" name="Picture 8">
            <a:extLst>
              <a:ext uri="{FF2B5EF4-FFF2-40B4-BE49-F238E27FC236}">
                <a16:creationId xmlns:a16="http://schemas.microsoft.com/office/drawing/2014/main" id="{F06EF968-BCE8-F01D-B2DE-F62E26F54902}"/>
              </a:ext>
            </a:extLst>
          </p:cNvPr>
          <p:cNvPicPr>
            <a:picLocks noChangeAspect="1"/>
          </p:cNvPicPr>
          <p:nvPr/>
        </p:nvPicPr>
        <p:blipFill>
          <a:blip r:embed="rId2"/>
          <a:stretch>
            <a:fillRect/>
          </a:stretch>
        </p:blipFill>
        <p:spPr>
          <a:xfrm>
            <a:off x="1337831" y="4191000"/>
            <a:ext cx="2562225" cy="2200275"/>
          </a:xfrm>
          <a:prstGeom prst="rect">
            <a:avLst/>
          </a:prstGeom>
        </p:spPr>
      </p:pic>
      <p:pic>
        <p:nvPicPr>
          <p:cNvPr id="11" name="Picture 10">
            <a:extLst>
              <a:ext uri="{FF2B5EF4-FFF2-40B4-BE49-F238E27FC236}">
                <a16:creationId xmlns:a16="http://schemas.microsoft.com/office/drawing/2014/main" id="{AEF3CF0E-0B95-C562-03FB-27165B0642AB}"/>
              </a:ext>
            </a:extLst>
          </p:cNvPr>
          <p:cNvPicPr>
            <a:picLocks noChangeAspect="1"/>
          </p:cNvPicPr>
          <p:nvPr/>
        </p:nvPicPr>
        <p:blipFill>
          <a:blip r:embed="rId3"/>
          <a:stretch>
            <a:fillRect/>
          </a:stretch>
        </p:blipFill>
        <p:spPr>
          <a:xfrm>
            <a:off x="9144000" y="4652133"/>
            <a:ext cx="1876425" cy="2019300"/>
          </a:xfrm>
          <a:prstGeom prst="rect">
            <a:avLst/>
          </a:prstGeom>
        </p:spPr>
      </p:pic>
    </p:spTree>
    <p:extLst>
      <p:ext uri="{BB962C8B-B14F-4D97-AF65-F5344CB8AC3E}">
        <p14:creationId xmlns:p14="http://schemas.microsoft.com/office/powerpoint/2010/main" val="3836330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B95C1-AD71-E059-A468-E282BD0FE935}"/>
              </a:ext>
            </a:extLst>
          </p:cNvPr>
          <p:cNvSpPr>
            <a:spLocks noGrp="1"/>
          </p:cNvSpPr>
          <p:nvPr>
            <p:ph type="title"/>
          </p:nvPr>
        </p:nvSpPr>
        <p:spPr/>
        <p:txBody>
          <a:bodyPr/>
          <a:lstStyle/>
          <a:p>
            <a:r>
              <a:rPr lang="en-US" dirty="0"/>
              <a:t>Timing of Nutrient Additions</a:t>
            </a:r>
          </a:p>
        </p:txBody>
      </p:sp>
      <p:pic>
        <p:nvPicPr>
          <p:cNvPr id="5" name="Picture 4">
            <a:extLst>
              <a:ext uri="{FF2B5EF4-FFF2-40B4-BE49-F238E27FC236}">
                <a16:creationId xmlns:a16="http://schemas.microsoft.com/office/drawing/2014/main" id="{18DAC968-D354-349B-8400-C288B38FBD35}"/>
              </a:ext>
            </a:extLst>
          </p:cNvPr>
          <p:cNvPicPr>
            <a:picLocks noChangeAspect="1"/>
          </p:cNvPicPr>
          <p:nvPr/>
        </p:nvPicPr>
        <p:blipFill>
          <a:blip r:embed="rId2"/>
          <a:stretch>
            <a:fillRect/>
          </a:stretch>
        </p:blipFill>
        <p:spPr>
          <a:xfrm>
            <a:off x="1600200" y="2084832"/>
            <a:ext cx="7498730" cy="4608975"/>
          </a:xfrm>
          <a:prstGeom prst="rect">
            <a:avLst/>
          </a:prstGeom>
        </p:spPr>
      </p:pic>
      <p:sp>
        <p:nvSpPr>
          <p:cNvPr id="6" name="Arrow: Down 5">
            <a:extLst>
              <a:ext uri="{FF2B5EF4-FFF2-40B4-BE49-F238E27FC236}">
                <a16:creationId xmlns:a16="http://schemas.microsoft.com/office/drawing/2014/main" id="{514192B7-4FCD-6B85-12DC-1A7A853B5760}"/>
              </a:ext>
            </a:extLst>
          </p:cNvPr>
          <p:cNvSpPr/>
          <p:nvPr/>
        </p:nvSpPr>
        <p:spPr>
          <a:xfrm rot="1989186">
            <a:off x="2514089" y="203408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E95F361C-A04A-3A9C-22A7-891874ED6C37}"/>
              </a:ext>
            </a:extLst>
          </p:cNvPr>
          <p:cNvSpPr/>
          <p:nvPr/>
        </p:nvSpPr>
        <p:spPr>
          <a:xfrm rot="1989186">
            <a:off x="4339755" y="2720815"/>
            <a:ext cx="484632" cy="9669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839D299-15D5-060C-8B28-2D2B498B7DF8}"/>
              </a:ext>
            </a:extLst>
          </p:cNvPr>
          <p:cNvSpPr txBox="1"/>
          <p:nvPr/>
        </p:nvSpPr>
        <p:spPr>
          <a:xfrm>
            <a:off x="3125487" y="2003798"/>
            <a:ext cx="1981200" cy="646331"/>
          </a:xfrm>
          <a:prstGeom prst="rect">
            <a:avLst/>
          </a:prstGeom>
          <a:noFill/>
        </p:spPr>
        <p:txBody>
          <a:bodyPr wrap="square" rtlCol="0">
            <a:spAutoFit/>
          </a:bodyPr>
          <a:lstStyle/>
          <a:p>
            <a:r>
              <a:rPr lang="en-US" dirty="0"/>
              <a:t>Inoculation Nutrient</a:t>
            </a:r>
          </a:p>
          <a:p>
            <a:r>
              <a:rPr lang="en-US" dirty="0"/>
              <a:t>Amino Acid based</a:t>
            </a:r>
          </a:p>
        </p:txBody>
      </p:sp>
      <p:sp>
        <p:nvSpPr>
          <p:cNvPr id="9" name="TextBox 8">
            <a:extLst>
              <a:ext uri="{FF2B5EF4-FFF2-40B4-BE49-F238E27FC236}">
                <a16:creationId xmlns:a16="http://schemas.microsoft.com/office/drawing/2014/main" id="{8FD05871-7254-A12D-B0DC-4EDBBB843787}"/>
              </a:ext>
            </a:extLst>
          </p:cNvPr>
          <p:cNvSpPr txBox="1"/>
          <p:nvPr/>
        </p:nvSpPr>
        <p:spPr>
          <a:xfrm>
            <a:off x="5349564" y="2834956"/>
            <a:ext cx="2880036" cy="2308324"/>
          </a:xfrm>
          <a:prstGeom prst="rect">
            <a:avLst/>
          </a:prstGeom>
          <a:noFill/>
        </p:spPr>
        <p:txBody>
          <a:bodyPr wrap="square" rtlCol="0">
            <a:spAutoFit/>
          </a:bodyPr>
          <a:lstStyle/>
          <a:p>
            <a:r>
              <a:rPr lang="en-US" dirty="0"/>
              <a:t>2</a:t>
            </a:r>
            <a:r>
              <a:rPr lang="en-US" baseline="30000" dirty="0"/>
              <a:t>nd</a:t>
            </a:r>
            <a:r>
              <a:rPr lang="en-US" dirty="0"/>
              <a:t> Addition Nutrient</a:t>
            </a:r>
          </a:p>
          <a:p>
            <a:endParaRPr lang="en-US" dirty="0"/>
          </a:p>
          <a:p>
            <a:pPr marL="285750" indent="-285750">
              <a:buFont typeface="Arial" panose="020B0604020202020204" pitchFamily="34" charset="0"/>
              <a:buChar char="•"/>
            </a:pPr>
            <a:r>
              <a:rPr lang="en-US" dirty="0"/>
              <a:t>     DAP</a:t>
            </a:r>
          </a:p>
          <a:p>
            <a:r>
              <a:rPr lang="en-US" dirty="0" err="1"/>
              <a:t>And/Or</a:t>
            </a:r>
            <a:endParaRPr lang="en-US" dirty="0"/>
          </a:p>
          <a:p>
            <a:pPr marL="285750" indent="-285750">
              <a:buFont typeface="Arial" panose="020B0604020202020204" pitchFamily="34" charset="0"/>
              <a:buChar char="•"/>
            </a:pPr>
            <a:r>
              <a:rPr lang="en-US" dirty="0"/>
              <a:t>     </a:t>
            </a:r>
            <a:r>
              <a:rPr lang="fr-FR" sz="1800" u="none" strike="noStrike" dirty="0">
                <a:effectLst/>
              </a:rPr>
              <a:t>STEROLS AND FATTY</a:t>
            </a:r>
          </a:p>
          <a:p>
            <a:r>
              <a:rPr lang="fr-FR" dirty="0"/>
              <a:t>         </a:t>
            </a:r>
            <a:r>
              <a:rPr lang="fr-FR" sz="1800" u="none" strike="noStrike" dirty="0">
                <a:effectLst/>
              </a:rPr>
              <a:t>ACIDS</a:t>
            </a:r>
            <a:endParaRPr lang="fr-FR" sz="1800" b="0" i="0" u="none" strike="noStrike" dirty="0">
              <a:solidFill>
                <a:srgbClr val="000000"/>
              </a:solidFill>
              <a:effectLst/>
              <a:latin typeface="Calibri" panose="020F0502020204030204" pitchFamily="34" charset="0"/>
            </a:endParaRPr>
          </a:p>
          <a:p>
            <a:endParaRPr lang="en-US" dirty="0"/>
          </a:p>
          <a:p>
            <a:endParaRPr lang="en-US" dirty="0"/>
          </a:p>
        </p:txBody>
      </p:sp>
    </p:spTree>
    <p:extLst>
      <p:ext uri="{BB962C8B-B14F-4D97-AF65-F5344CB8AC3E}">
        <p14:creationId xmlns:p14="http://schemas.microsoft.com/office/powerpoint/2010/main" val="210405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7A022-23B1-1ED3-E663-4BB8B6646913}"/>
              </a:ext>
            </a:extLst>
          </p:cNvPr>
          <p:cNvSpPr>
            <a:spLocks noGrp="1"/>
          </p:cNvSpPr>
          <p:nvPr>
            <p:ph type="title"/>
          </p:nvPr>
        </p:nvSpPr>
        <p:spPr>
          <a:xfrm>
            <a:off x="1371600" y="2743200"/>
            <a:ext cx="9720072" cy="1499616"/>
          </a:xfrm>
        </p:spPr>
        <p:txBody>
          <a:bodyPr/>
          <a:lstStyle/>
          <a:p>
            <a:pPr algn="ctr"/>
            <a:r>
              <a:rPr lang="en-US" dirty="0"/>
              <a:t>Enzymes</a:t>
            </a:r>
          </a:p>
        </p:txBody>
      </p:sp>
    </p:spTree>
    <p:extLst>
      <p:ext uri="{BB962C8B-B14F-4D97-AF65-F5344CB8AC3E}">
        <p14:creationId xmlns:p14="http://schemas.microsoft.com/office/powerpoint/2010/main" val="483357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61F8B-B370-0FCE-1D8F-10C740726EDB}"/>
              </a:ext>
            </a:extLst>
          </p:cNvPr>
          <p:cNvSpPr>
            <a:spLocks noGrp="1"/>
          </p:cNvSpPr>
          <p:nvPr>
            <p:ph type="title"/>
          </p:nvPr>
        </p:nvSpPr>
        <p:spPr/>
        <p:txBody>
          <a:bodyPr/>
          <a:lstStyle/>
          <a:p>
            <a:r>
              <a:rPr lang="en-US" dirty="0"/>
              <a:t>How enzymes work?</a:t>
            </a:r>
          </a:p>
        </p:txBody>
      </p:sp>
      <p:pic>
        <p:nvPicPr>
          <p:cNvPr id="3" name="Picture 2">
            <a:extLst>
              <a:ext uri="{FF2B5EF4-FFF2-40B4-BE49-F238E27FC236}">
                <a16:creationId xmlns:a16="http://schemas.microsoft.com/office/drawing/2014/main" id="{BA1C88F9-F5BC-82DC-024B-257272A33368}"/>
              </a:ext>
            </a:extLst>
          </p:cNvPr>
          <p:cNvPicPr>
            <a:picLocks noChangeAspect="1"/>
          </p:cNvPicPr>
          <p:nvPr/>
        </p:nvPicPr>
        <p:blipFill rotWithShape="1">
          <a:blip r:embed="rId3"/>
          <a:srcRect b="16188"/>
          <a:stretch/>
        </p:blipFill>
        <p:spPr>
          <a:xfrm>
            <a:off x="1524001" y="1828799"/>
            <a:ext cx="7435912" cy="4154787"/>
          </a:xfrm>
          <a:prstGeom prst="rect">
            <a:avLst/>
          </a:prstGeom>
        </p:spPr>
      </p:pic>
      <p:pic>
        <p:nvPicPr>
          <p:cNvPr id="5" name="Picture 4">
            <a:extLst>
              <a:ext uri="{FF2B5EF4-FFF2-40B4-BE49-F238E27FC236}">
                <a16:creationId xmlns:a16="http://schemas.microsoft.com/office/drawing/2014/main" id="{23B572BE-CADD-128F-BE3B-98B465E233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4400" y="696161"/>
            <a:ext cx="2985306" cy="1988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13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61F8B-B370-0FCE-1D8F-10C740726EDB}"/>
              </a:ext>
            </a:extLst>
          </p:cNvPr>
          <p:cNvSpPr>
            <a:spLocks noGrp="1"/>
          </p:cNvSpPr>
          <p:nvPr>
            <p:ph type="title"/>
          </p:nvPr>
        </p:nvSpPr>
        <p:spPr/>
        <p:txBody>
          <a:bodyPr/>
          <a:lstStyle/>
          <a:p>
            <a:r>
              <a:rPr lang="en-US" dirty="0"/>
              <a:t>Enzymatic Activity in </a:t>
            </a:r>
            <a:r>
              <a:rPr lang="en-US" dirty="0" err="1"/>
              <a:t>WIne</a:t>
            </a:r>
            <a:endParaRPr lang="en-US" dirty="0"/>
          </a:p>
        </p:txBody>
      </p:sp>
      <p:graphicFrame>
        <p:nvGraphicFramePr>
          <p:cNvPr id="6" name="Content Placeholder 3">
            <a:extLst>
              <a:ext uri="{FF2B5EF4-FFF2-40B4-BE49-F238E27FC236}">
                <a16:creationId xmlns:a16="http://schemas.microsoft.com/office/drawing/2014/main" id="{E53AC87A-838E-0043-E291-7984D4106FA3}"/>
              </a:ext>
            </a:extLst>
          </p:cNvPr>
          <p:cNvGraphicFramePr>
            <a:graphicFrameLocks noGrp="1"/>
          </p:cNvGraphicFramePr>
          <p:nvPr>
            <p:ph idx="1"/>
            <p:extLst>
              <p:ext uri="{D42A27DB-BD31-4B8C-83A1-F6EECF244321}">
                <p14:modId xmlns:p14="http://schemas.microsoft.com/office/powerpoint/2010/main" val="2832856552"/>
              </p:ext>
            </p:extLst>
          </p:nvPr>
        </p:nvGraphicFramePr>
        <p:xfrm>
          <a:off x="2590800" y="1656667"/>
          <a:ext cx="6324600" cy="4616117"/>
        </p:xfrm>
        <a:graphic>
          <a:graphicData uri="http://schemas.openxmlformats.org/drawingml/2006/table">
            <a:tbl>
              <a:tblPr firstRow="1" firstCol="1" bandRow="1">
                <a:tableStyleId>{8A107856-5554-42FB-B03E-39F5DBC370BA}</a:tableStyleId>
              </a:tblPr>
              <a:tblGrid>
                <a:gridCol w="2538757">
                  <a:extLst>
                    <a:ext uri="{9D8B030D-6E8A-4147-A177-3AD203B41FA5}">
                      <a16:colId xmlns:a16="http://schemas.microsoft.com/office/drawing/2014/main" val="20000"/>
                    </a:ext>
                  </a:extLst>
                </a:gridCol>
                <a:gridCol w="782828">
                  <a:extLst>
                    <a:ext uri="{9D8B030D-6E8A-4147-A177-3AD203B41FA5}">
                      <a16:colId xmlns:a16="http://schemas.microsoft.com/office/drawing/2014/main" val="20001"/>
                    </a:ext>
                  </a:extLst>
                </a:gridCol>
                <a:gridCol w="684973">
                  <a:extLst>
                    <a:ext uri="{9D8B030D-6E8A-4147-A177-3AD203B41FA5}">
                      <a16:colId xmlns:a16="http://schemas.microsoft.com/office/drawing/2014/main" val="20002"/>
                    </a:ext>
                  </a:extLst>
                </a:gridCol>
                <a:gridCol w="773043">
                  <a:extLst>
                    <a:ext uri="{9D8B030D-6E8A-4147-A177-3AD203B41FA5}">
                      <a16:colId xmlns:a16="http://schemas.microsoft.com/office/drawing/2014/main" val="20004"/>
                    </a:ext>
                  </a:extLst>
                </a:gridCol>
                <a:gridCol w="773043">
                  <a:extLst>
                    <a:ext uri="{9D8B030D-6E8A-4147-A177-3AD203B41FA5}">
                      <a16:colId xmlns:a16="http://schemas.microsoft.com/office/drawing/2014/main" val="20006"/>
                    </a:ext>
                  </a:extLst>
                </a:gridCol>
                <a:gridCol w="771956">
                  <a:extLst>
                    <a:ext uri="{9D8B030D-6E8A-4147-A177-3AD203B41FA5}">
                      <a16:colId xmlns:a16="http://schemas.microsoft.com/office/drawing/2014/main" val="20009"/>
                    </a:ext>
                  </a:extLst>
                </a:gridCol>
              </a:tblGrid>
              <a:tr h="1428905">
                <a:tc>
                  <a:txBody>
                    <a:bodyPr/>
                    <a:lstStyle/>
                    <a:p>
                      <a:pPr algn="ctr"/>
                      <a:endParaRPr lang="en-US" sz="1400" dirty="0">
                        <a:effectLst/>
                        <a:latin typeface="Calibri" panose="020F0502020204030204" pitchFamily="34" charset="0"/>
                      </a:endParaRPr>
                    </a:p>
                  </a:txBody>
                  <a:tcPr marL="57106" marR="57106" marT="0" marB="0" vert="vert270" anchor="ctr"/>
                </a:tc>
                <a:tc>
                  <a:txBody>
                    <a:bodyPr/>
                    <a:lstStyle/>
                    <a:p>
                      <a:pPr marL="0" marR="0" algn="ctr">
                        <a:spcBef>
                          <a:spcPts val="0"/>
                        </a:spcBef>
                        <a:spcAft>
                          <a:spcPts val="0"/>
                        </a:spcAft>
                      </a:pPr>
                      <a:r>
                        <a:rPr lang="en-US" sz="1100" dirty="0">
                          <a:effectLst/>
                        </a:rPr>
                        <a:t>Enartis </a:t>
                      </a:r>
                      <a:r>
                        <a:rPr lang="en-US" sz="1100" dirty="0" err="1">
                          <a:effectLst/>
                        </a:rPr>
                        <a:t>Zym</a:t>
                      </a:r>
                      <a:r>
                        <a:rPr lang="en-US" sz="1100" dirty="0">
                          <a:effectLst/>
                        </a:rPr>
                        <a:t> RSP</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06" marR="57106" marT="0" marB="0" vert="vert270" anchor="ctr"/>
                </a:tc>
                <a:tc>
                  <a:txBody>
                    <a:bodyPr/>
                    <a:lstStyle/>
                    <a:p>
                      <a:pPr marL="0" marR="0" algn="ctr">
                        <a:spcBef>
                          <a:spcPts val="0"/>
                        </a:spcBef>
                        <a:spcAft>
                          <a:spcPts val="0"/>
                        </a:spcAft>
                      </a:pPr>
                      <a:r>
                        <a:rPr lang="en-US" sz="1100" dirty="0">
                          <a:effectLst/>
                        </a:rPr>
                        <a:t>Enartis </a:t>
                      </a:r>
                      <a:r>
                        <a:rPr lang="en-US" sz="1100" dirty="0" err="1">
                          <a:effectLst/>
                        </a:rPr>
                        <a:t>Zym</a:t>
                      </a:r>
                      <a:r>
                        <a:rPr lang="en-US" sz="1100" dirty="0">
                          <a:effectLst/>
                        </a:rPr>
                        <a:t> RS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06" marR="57106" marT="0" marB="0" vert="vert270" anchor="ctr"/>
                </a:tc>
                <a:tc>
                  <a:txBody>
                    <a:bodyPr/>
                    <a:lstStyle/>
                    <a:p>
                      <a:pPr marL="0" marR="0" algn="ctr">
                        <a:spcBef>
                          <a:spcPts val="0"/>
                        </a:spcBef>
                        <a:spcAft>
                          <a:spcPts val="0"/>
                        </a:spcAft>
                      </a:pPr>
                      <a:r>
                        <a:rPr lang="en-US" sz="1100" dirty="0">
                          <a:effectLst/>
                        </a:rPr>
                        <a:t>Enartis </a:t>
                      </a:r>
                      <a:r>
                        <a:rPr lang="en-US" sz="1100" dirty="0" err="1">
                          <a:effectLst/>
                        </a:rPr>
                        <a:t>Zym</a:t>
                      </a:r>
                      <a:r>
                        <a:rPr lang="en-US" sz="1100" dirty="0">
                          <a:effectLst/>
                        </a:rPr>
                        <a:t> Arom MP</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06" marR="57106" marT="0" marB="0" vert="vert270" anchor="ctr"/>
                </a:tc>
                <a:tc>
                  <a:txBody>
                    <a:bodyPr/>
                    <a:lstStyle/>
                    <a:p>
                      <a:pPr marL="0" marR="0" algn="ctr">
                        <a:spcBef>
                          <a:spcPts val="0"/>
                        </a:spcBef>
                        <a:spcAft>
                          <a:spcPts val="0"/>
                        </a:spcAft>
                      </a:pPr>
                      <a:r>
                        <a:rPr lang="en-US" sz="1100" dirty="0">
                          <a:effectLst/>
                        </a:rPr>
                        <a:t>Enartis </a:t>
                      </a:r>
                      <a:r>
                        <a:rPr lang="en-US" sz="1100" dirty="0" err="1">
                          <a:effectLst/>
                        </a:rPr>
                        <a:t>Zym</a:t>
                      </a:r>
                      <a:r>
                        <a:rPr lang="en-US" sz="1100" dirty="0">
                          <a:effectLst/>
                        </a:rPr>
                        <a:t> Color Plus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06" marR="57106" marT="0" marB="0" vert="vert270" anchor="ctr"/>
                </a:tc>
                <a:tc>
                  <a:txBody>
                    <a:bodyPr/>
                    <a:lstStyle/>
                    <a:p>
                      <a:pPr marL="0" marR="0" algn="ctr">
                        <a:spcBef>
                          <a:spcPts val="0"/>
                        </a:spcBef>
                        <a:spcAft>
                          <a:spcPts val="0"/>
                        </a:spcAft>
                      </a:pPr>
                      <a:r>
                        <a:rPr lang="en-US" sz="1100" dirty="0">
                          <a:effectLst/>
                        </a:rPr>
                        <a:t>Enartis </a:t>
                      </a:r>
                      <a:r>
                        <a:rPr lang="en-US" sz="1100" dirty="0" err="1">
                          <a:effectLst/>
                        </a:rPr>
                        <a:t>Zym</a:t>
                      </a:r>
                      <a:r>
                        <a:rPr lang="en-US" sz="1100" dirty="0">
                          <a:effectLst/>
                        </a:rPr>
                        <a:t> EZ Filter</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06" marR="57106" marT="0" marB="0" vert="vert270" anchor="ctr"/>
                </a:tc>
                <a:extLst>
                  <a:ext uri="{0D108BD9-81ED-4DB2-BD59-A6C34878D82A}">
                    <a16:rowId xmlns:a16="http://schemas.microsoft.com/office/drawing/2014/main" val="10000"/>
                  </a:ext>
                </a:extLst>
              </a:tr>
              <a:tr h="486935">
                <a:tc>
                  <a:txBody>
                    <a:bodyPr/>
                    <a:lstStyle/>
                    <a:p>
                      <a:pPr marL="0" marR="0" algn="l">
                        <a:spcBef>
                          <a:spcPts val="0"/>
                        </a:spcBef>
                        <a:spcAft>
                          <a:spcPts val="0"/>
                        </a:spcAft>
                      </a:pPr>
                      <a:r>
                        <a:rPr lang="en-US" sz="1100" dirty="0">
                          <a:effectLst/>
                        </a:rPr>
                        <a:t>Clarification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06" marR="57106" marT="0" marB="0" anchor="ctr"/>
                </a:tc>
                <a:tc>
                  <a:txBody>
                    <a:bodyPr/>
                    <a:lstStyle/>
                    <a:p>
                      <a:pPr marL="0" marR="0" algn="ctr">
                        <a:spcBef>
                          <a:spcPts val="0"/>
                        </a:spcBef>
                        <a:spcAft>
                          <a:spcPts val="0"/>
                        </a:spcAft>
                      </a:pPr>
                      <a:r>
                        <a:rPr lang="en-US" sz="1100">
                          <a:effectLst/>
                        </a:rPr>
                        <a:t>***</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106" marR="57106" marT="0" marB="0" anchor="ctr"/>
                </a:tc>
                <a:tc>
                  <a:txBody>
                    <a:bodyPr/>
                    <a:lstStyle/>
                    <a:p>
                      <a:pPr marL="0" marR="0" algn="ctr">
                        <a:spcBef>
                          <a:spcPts val="0"/>
                        </a:spcBef>
                        <a:spcAft>
                          <a:spcPts val="0"/>
                        </a:spcAft>
                      </a:pPr>
                      <a:r>
                        <a:rPr lang="en-US" sz="1100">
                          <a:effectLst/>
                        </a:rPr>
                        <a:t>***</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106" marR="57106" marT="0" marB="0" anchor="ctr"/>
                </a:tc>
                <a:tc>
                  <a:txBody>
                    <a:bodyPr/>
                    <a:lstStyle/>
                    <a:p>
                      <a:pPr marL="0" marR="0" algn="ctr">
                        <a:spcBef>
                          <a:spcPts val="0"/>
                        </a:spcBef>
                        <a:spcAft>
                          <a:spcPts val="0"/>
                        </a:spcAft>
                      </a:pPr>
                      <a:r>
                        <a:rPr lang="en-US" sz="1100">
                          <a:effectLst/>
                        </a:rPr>
                        <a:t>*</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106" marR="57106" marT="0" marB="0" anchor="ctr"/>
                </a:tc>
                <a:tc>
                  <a:txBody>
                    <a:bodyPr/>
                    <a:lstStyle/>
                    <a:p>
                      <a:pPr marL="0" marR="0" algn="ctr">
                        <a:spcBef>
                          <a:spcPts val="0"/>
                        </a:spcBef>
                        <a:spcAft>
                          <a:spcPts val="0"/>
                        </a:spcAft>
                      </a:pPr>
                      <a:r>
                        <a:rPr lang="en-US" sz="1100">
                          <a:effectLst/>
                        </a:rPr>
                        <a:t>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106" marR="57106" marT="0" marB="0" anchor="ctr"/>
                </a:tc>
                <a:tc>
                  <a:txBody>
                    <a:bodyPr/>
                    <a:lstStyle/>
                    <a:p>
                      <a:pPr marL="0" marR="0" algn="ctr">
                        <a:spcBef>
                          <a:spcPts val="0"/>
                        </a:spcBef>
                        <a:spcAft>
                          <a:spcPts val="0"/>
                        </a:spcAft>
                      </a:pPr>
                      <a:r>
                        <a:rPr lang="en-US" sz="1100">
                          <a:effectLst/>
                        </a:rPr>
                        <a:t>*</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106" marR="57106" marT="0" marB="0" anchor="ctr"/>
                </a:tc>
                <a:extLst>
                  <a:ext uri="{0D108BD9-81ED-4DB2-BD59-A6C34878D82A}">
                    <a16:rowId xmlns:a16="http://schemas.microsoft.com/office/drawing/2014/main" val="10001"/>
                  </a:ext>
                </a:extLst>
              </a:tr>
              <a:tr h="486935">
                <a:tc>
                  <a:txBody>
                    <a:bodyPr/>
                    <a:lstStyle/>
                    <a:p>
                      <a:pPr marL="0" marR="0" algn="l">
                        <a:spcBef>
                          <a:spcPts val="0"/>
                        </a:spcBef>
                        <a:spcAft>
                          <a:spcPts val="0"/>
                        </a:spcAft>
                      </a:pPr>
                      <a:r>
                        <a:rPr lang="en-US" sz="1100" dirty="0">
                          <a:effectLst/>
                        </a:rPr>
                        <a:t>Clarification of difficult juices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06" marR="57106" marT="0" marB="0" anchor="ctr"/>
                </a:tc>
                <a:tc>
                  <a:txBody>
                    <a:bodyPr/>
                    <a:lstStyle/>
                    <a:p>
                      <a:pPr marL="0" marR="0" algn="ctr">
                        <a:spcBef>
                          <a:spcPts val="0"/>
                        </a:spcBef>
                        <a:spcAft>
                          <a:spcPts val="0"/>
                        </a:spcAft>
                      </a:pPr>
                      <a:r>
                        <a:rPr lang="en-US" sz="1100">
                          <a:effectLst/>
                        </a:rPr>
                        <a:t>***</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106" marR="57106" marT="0" marB="0" anchor="ctr"/>
                </a:tc>
                <a:tc>
                  <a:txBody>
                    <a:bodyPr/>
                    <a:lstStyle/>
                    <a:p>
                      <a:pPr marL="0" marR="0" algn="ctr">
                        <a:spcBef>
                          <a:spcPts val="0"/>
                        </a:spcBef>
                        <a:spcAft>
                          <a:spcPts val="0"/>
                        </a:spcAft>
                      </a:pPr>
                      <a:r>
                        <a:rPr lang="en-US" sz="1100">
                          <a:effectLst/>
                        </a:rPr>
                        <a:t>***</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106" marR="57106" marT="0" marB="0" anchor="ctr"/>
                </a:tc>
                <a:tc>
                  <a:txBody>
                    <a:bodyPr/>
                    <a:lstStyle/>
                    <a:p>
                      <a:endParaRPr lang="en-US" sz="1400">
                        <a:effectLst/>
                        <a:latin typeface="Calibri" panose="020F0502020204030204" pitchFamily="34" charset="0"/>
                      </a:endParaRPr>
                    </a:p>
                  </a:txBody>
                  <a:tcPr marL="57106" marR="57106" marT="0" marB="0" anchor="ctr"/>
                </a:tc>
                <a:tc>
                  <a:txBody>
                    <a:bodyPr/>
                    <a:lstStyle/>
                    <a:p>
                      <a:pPr marL="0" marR="0" algn="ctr">
                        <a:spcBef>
                          <a:spcPts val="0"/>
                        </a:spcBef>
                        <a:spcAft>
                          <a:spcPts val="0"/>
                        </a:spcAft>
                      </a:pPr>
                      <a:r>
                        <a:rPr lang="en-US" sz="1100">
                          <a:effectLst/>
                        </a:rPr>
                        <a:t>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106" marR="57106" marT="0" marB="0" anchor="ctr"/>
                </a:tc>
                <a:tc>
                  <a:txBody>
                    <a:bodyPr/>
                    <a:lstStyle/>
                    <a:p>
                      <a:endParaRPr lang="en-US" sz="1400">
                        <a:effectLst/>
                        <a:latin typeface="Calibri" panose="020F0502020204030204" pitchFamily="34" charset="0"/>
                      </a:endParaRPr>
                    </a:p>
                  </a:txBody>
                  <a:tcPr marL="57106" marR="57106" marT="0" marB="0" anchor="ctr"/>
                </a:tc>
                <a:extLst>
                  <a:ext uri="{0D108BD9-81ED-4DB2-BD59-A6C34878D82A}">
                    <a16:rowId xmlns:a16="http://schemas.microsoft.com/office/drawing/2014/main" val="10002"/>
                  </a:ext>
                </a:extLst>
              </a:tr>
              <a:tr h="486935">
                <a:tc>
                  <a:txBody>
                    <a:bodyPr/>
                    <a:lstStyle/>
                    <a:p>
                      <a:pPr marL="0" marR="0" algn="l">
                        <a:spcBef>
                          <a:spcPts val="0"/>
                        </a:spcBef>
                        <a:spcAft>
                          <a:spcPts val="0"/>
                        </a:spcAft>
                      </a:pPr>
                      <a:r>
                        <a:rPr lang="en-US" sz="1100" dirty="0">
                          <a:effectLst/>
                        </a:rPr>
                        <a:t>Maceration of white grapes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06" marR="57106" marT="0" marB="0" anchor="ctr"/>
                </a:tc>
                <a:tc>
                  <a:txBody>
                    <a:bodyPr/>
                    <a:lstStyle/>
                    <a:p>
                      <a:endParaRPr lang="en-US" sz="1400">
                        <a:effectLst/>
                        <a:latin typeface="Calibri" panose="020F0502020204030204" pitchFamily="34" charset="0"/>
                      </a:endParaRPr>
                    </a:p>
                  </a:txBody>
                  <a:tcPr marL="57106" marR="57106" marT="0" marB="0" anchor="ctr"/>
                </a:tc>
                <a:tc>
                  <a:txBody>
                    <a:bodyPr/>
                    <a:lstStyle/>
                    <a:p>
                      <a:endParaRPr lang="en-US" sz="1400">
                        <a:effectLst/>
                        <a:latin typeface="Calibri" panose="020F0502020204030204" pitchFamily="34" charset="0"/>
                      </a:endParaRPr>
                    </a:p>
                  </a:txBody>
                  <a:tcPr marL="57106" marR="57106" marT="0" marB="0" anchor="ctr"/>
                </a:tc>
                <a:tc>
                  <a:txBody>
                    <a:bodyPr/>
                    <a:lstStyle/>
                    <a:p>
                      <a:pPr marL="0" marR="0" algn="ctr">
                        <a:spcBef>
                          <a:spcPts val="0"/>
                        </a:spcBef>
                        <a:spcAft>
                          <a:spcPts val="0"/>
                        </a:spcAft>
                      </a:pPr>
                      <a:r>
                        <a:rPr lang="en-US" sz="1100">
                          <a:effectLst/>
                        </a:rPr>
                        <a:t>***</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106" marR="57106" marT="0" marB="0" anchor="ctr"/>
                </a:tc>
                <a:tc>
                  <a:txBody>
                    <a:bodyPr/>
                    <a:lstStyle/>
                    <a:p>
                      <a:pPr marL="0" marR="0" algn="ctr">
                        <a:spcBef>
                          <a:spcPts val="0"/>
                        </a:spcBef>
                        <a:spcAft>
                          <a:spcPts val="0"/>
                        </a:spcAft>
                      </a:pPr>
                      <a:r>
                        <a:rPr lang="en-US" sz="1100">
                          <a:effectLst/>
                        </a:rPr>
                        <a:t>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106" marR="57106" marT="0" marB="0" anchor="ctr"/>
                </a:tc>
                <a:tc>
                  <a:txBody>
                    <a:bodyPr/>
                    <a:lstStyle/>
                    <a:p>
                      <a:endParaRPr lang="en-US" sz="1400">
                        <a:effectLst/>
                        <a:latin typeface="Calibri" panose="020F0502020204030204" pitchFamily="34" charset="0"/>
                      </a:endParaRPr>
                    </a:p>
                  </a:txBody>
                  <a:tcPr marL="57106" marR="57106" marT="0" marB="0" anchor="ctr"/>
                </a:tc>
                <a:extLst>
                  <a:ext uri="{0D108BD9-81ED-4DB2-BD59-A6C34878D82A}">
                    <a16:rowId xmlns:a16="http://schemas.microsoft.com/office/drawing/2014/main" val="10004"/>
                  </a:ext>
                </a:extLst>
              </a:tr>
              <a:tr h="309868">
                <a:tc>
                  <a:txBody>
                    <a:bodyPr/>
                    <a:lstStyle/>
                    <a:p>
                      <a:pPr marL="0" marR="0" algn="l">
                        <a:spcBef>
                          <a:spcPts val="0"/>
                        </a:spcBef>
                        <a:spcAft>
                          <a:spcPts val="0"/>
                        </a:spcAft>
                      </a:pPr>
                      <a:r>
                        <a:rPr lang="en-US" sz="1100" dirty="0">
                          <a:effectLst/>
                        </a:rPr>
                        <a:t>Maceration of red grapes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06" marR="57106" marT="0" marB="0" anchor="ctr"/>
                </a:tc>
                <a:tc>
                  <a:txBody>
                    <a:bodyPr/>
                    <a:lstStyle/>
                    <a:p>
                      <a:endParaRPr lang="en-US" sz="1400">
                        <a:effectLst/>
                        <a:latin typeface="Calibri" panose="020F0502020204030204" pitchFamily="34" charset="0"/>
                      </a:endParaRPr>
                    </a:p>
                  </a:txBody>
                  <a:tcPr marL="57106" marR="57106" marT="0" marB="0" anchor="ctr"/>
                </a:tc>
                <a:tc>
                  <a:txBody>
                    <a:bodyPr/>
                    <a:lstStyle/>
                    <a:p>
                      <a:endParaRPr lang="en-US" sz="1400">
                        <a:effectLst/>
                        <a:latin typeface="Calibri" panose="020F0502020204030204" pitchFamily="34" charset="0"/>
                      </a:endParaRPr>
                    </a:p>
                  </a:txBody>
                  <a:tcPr marL="57106" marR="57106" marT="0" marB="0" anchor="ctr"/>
                </a:tc>
                <a:tc>
                  <a:txBody>
                    <a:bodyPr/>
                    <a:lstStyle/>
                    <a:p>
                      <a:endParaRPr lang="en-US" sz="1400">
                        <a:effectLst/>
                        <a:latin typeface="Calibri" panose="020F0502020204030204" pitchFamily="34" charset="0"/>
                      </a:endParaRPr>
                    </a:p>
                  </a:txBody>
                  <a:tcPr marL="57106" marR="57106" marT="0" marB="0" anchor="ctr"/>
                </a:tc>
                <a:tc>
                  <a:txBody>
                    <a:bodyPr/>
                    <a:lstStyle/>
                    <a:p>
                      <a:pPr marL="0" marR="0" algn="ctr">
                        <a:spcBef>
                          <a:spcPts val="0"/>
                        </a:spcBef>
                        <a:spcAft>
                          <a:spcPts val="0"/>
                        </a:spcAft>
                      </a:pPr>
                      <a:r>
                        <a:rPr lang="en-US" sz="1100">
                          <a:effectLst/>
                        </a:rPr>
                        <a:t>***</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106" marR="57106" marT="0" marB="0" anchor="ctr"/>
                </a:tc>
                <a:tc>
                  <a:txBody>
                    <a:bodyPr/>
                    <a:lstStyle/>
                    <a:p>
                      <a:endParaRPr lang="en-US" sz="1400">
                        <a:effectLst/>
                        <a:latin typeface="Calibri" panose="020F0502020204030204" pitchFamily="34" charset="0"/>
                      </a:endParaRPr>
                    </a:p>
                  </a:txBody>
                  <a:tcPr marL="57106" marR="57106" marT="0" marB="0" anchor="ctr"/>
                </a:tc>
                <a:extLst>
                  <a:ext uri="{0D108BD9-81ED-4DB2-BD59-A6C34878D82A}">
                    <a16:rowId xmlns:a16="http://schemas.microsoft.com/office/drawing/2014/main" val="10005"/>
                  </a:ext>
                </a:extLst>
              </a:tr>
              <a:tr h="486935">
                <a:tc>
                  <a:txBody>
                    <a:bodyPr/>
                    <a:lstStyle/>
                    <a:p>
                      <a:pPr marL="0" marR="0" algn="l">
                        <a:spcBef>
                          <a:spcPts val="0"/>
                        </a:spcBef>
                        <a:spcAft>
                          <a:spcPts val="0"/>
                        </a:spcAft>
                      </a:pPr>
                      <a:r>
                        <a:rPr lang="en-US" sz="1100" dirty="0">
                          <a:effectLst/>
                        </a:rPr>
                        <a:t>Color stability improvement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06" marR="57106" marT="0" marB="0" anchor="ctr"/>
                </a:tc>
                <a:tc>
                  <a:txBody>
                    <a:bodyPr/>
                    <a:lstStyle/>
                    <a:p>
                      <a:endParaRPr lang="en-US" sz="1400">
                        <a:effectLst/>
                        <a:latin typeface="Calibri" panose="020F0502020204030204" pitchFamily="34" charset="0"/>
                      </a:endParaRPr>
                    </a:p>
                  </a:txBody>
                  <a:tcPr marL="57106" marR="57106" marT="0" marB="0" anchor="ctr"/>
                </a:tc>
                <a:tc>
                  <a:txBody>
                    <a:bodyPr/>
                    <a:lstStyle/>
                    <a:p>
                      <a:endParaRPr lang="en-US" sz="1400">
                        <a:effectLst/>
                        <a:latin typeface="Calibri" panose="020F0502020204030204" pitchFamily="34" charset="0"/>
                      </a:endParaRPr>
                    </a:p>
                  </a:txBody>
                  <a:tcPr marL="57106" marR="57106" marT="0" marB="0" anchor="ctr"/>
                </a:tc>
                <a:tc>
                  <a:txBody>
                    <a:bodyPr/>
                    <a:lstStyle/>
                    <a:p>
                      <a:endParaRPr lang="en-US" sz="1400">
                        <a:effectLst/>
                        <a:latin typeface="Calibri" panose="020F0502020204030204" pitchFamily="34" charset="0"/>
                      </a:endParaRPr>
                    </a:p>
                  </a:txBody>
                  <a:tcPr marL="57106" marR="57106" marT="0" marB="0" anchor="ctr"/>
                </a:tc>
                <a:tc>
                  <a:txBody>
                    <a:bodyPr/>
                    <a:lstStyle/>
                    <a:p>
                      <a:pPr marL="0" marR="0" algn="ctr">
                        <a:spcBef>
                          <a:spcPts val="0"/>
                        </a:spcBef>
                        <a:spcAft>
                          <a:spcPts val="0"/>
                        </a:spcAft>
                      </a:pPr>
                      <a:r>
                        <a:rPr lang="en-US" sz="1100">
                          <a:effectLst/>
                        </a:rPr>
                        <a:t>***</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106" marR="57106" marT="0" marB="0" anchor="ctr"/>
                </a:tc>
                <a:tc>
                  <a:txBody>
                    <a:bodyPr/>
                    <a:lstStyle/>
                    <a:p>
                      <a:endParaRPr lang="en-US" sz="1400">
                        <a:effectLst/>
                        <a:latin typeface="Calibri" panose="020F0502020204030204" pitchFamily="34" charset="0"/>
                      </a:endParaRPr>
                    </a:p>
                  </a:txBody>
                  <a:tcPr marL="57106" marR="57106" marT="0" marB="0" anchor="ctr"/>
                </a:tc>
                <a:extLst>
                  <a:ext uri="{0D108BD9-81ED-4DB2-BD59-A6C34878D82A}">
                    <a16:rowId xmlns:a16="http://schemas.microsoft.com/office/drawing/2014/main" val="10006"/>
                  </a:ext>
                </a:extLst>
              </a:tr>
              <a:tr h="309868">
                <a:tc>
                  <a:txBody>
                    <a:bodyPr/>
                    <a:lstStyle/>
                    <a:p>
                      <a:pPr marL="0" marR="0" algn="l">
                        <a:spcBef>
                          <a:spcPts val="0"/>
                        </a:spcBef>
                        <a:spcAft>
                          <a:spcPts val="0"/>
                        </a:spcAft>
                      </a:pPr>
                      <a:r>
                        <a:rPr lang="en-US" sz="1100" dirty="0">
                          <a:effectLst/>
                        </a:rPr>
                        <a:t>Aromatic improvement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06" marR="57106" marT="0" marB="0" anchor="ctr"/>
                </a:tc>
                <a:tc>
                  <a:txBody>
                    <a:bodyPr/>
                    <a:lstStyle/>
                    <a:p>
                      <a:endParaRPr lang="en-US" sz="1400">
                        <a:effectLst/>
                        <a:latin typeface="Calibri" panose="020F0502020204030204" pitchFamily="34" charset="0"/>
                      </a:endParaRPr>
                    </a:p>
                  </a:txBody>
                  <a:tcPr marL="57106" marR="57106" marT="0" marB="0" anchor="ctr"/>
                </a:tc>
                <a:tc>
                  <a:txBody>
                    <a:bodyPr/>
                    <a:lstStyle/>
                    <a:p>
                      <a:endParaRPr lang="en-US" sz="1400">
                        <a:effectLst/>
                        <a:latin typeface="Calibri" panose="020F0502020204030204" pitchFamily="34" charset="0"/>
                      </a:endParaRPr>
                    </a:p>
                  </a:txBody>
                  <a:tcPr marL="57106" marR="57106" marT="0" marB="0" anchor="ctr"/>
                </a:tc>
                <a:tc>
                  <a:txBody>
                    <a:bodyPr/>
                    <a:lstStyle/>
                    <a:p>
                      <a:pPr algn="ctr"/>
                      <a:r>
                        <a:rPr lang="en-US" sz="1400" dirty="0">
                          <a:effectLst/>
                        </a:rPr>
                        <a:t>***</a:t>
                      </a:r>
                      <a:endParaRPr lang="en-US" sz="1400" dirty="0">
                        <a:effectLst/>
                        <a:latin typeface="Calibri" panose="020F0502020204030204" pitchFamily="34" charset="0"/>
                      </a:endParaRPr>
                    </a:p>
                  </a:txBody>
                  <a:tcPr marL="57106" marR="57106" marT="0" marB="0" anchor="ctr"/>
                </a:tc>
                <a:tc>
                  <a:txBody>
                    <a:bodyPr/>
                    <a:lstStyle/>
                    <a:p>
                      <a:pPr marL="0" marR="0" algn="ctr">
                        <a:spcBef>
                          <a:spcPts val="0"/>
                        </a:spcBef>
                        <a:spcAft>
                          <a:spcPts val="0"/>
                        </a:spcAft>
                      </a:pPr>
                      <a:r>
                        <a:rPr lang="en-US" sz="1100">
                          <a:effectLst/>
                        </a:rPr>
                        <a:t>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106" marR="57106" marT="0" marB="0" anchor="ctr"/>
                </a:tc>
                <a:tc>
                  <a:txBody>
                    <a:bodyPr/>
                    <a:lstStyle/>
                    <a:p>
                      <a:endParaRPr lang="en-US" sz="1400">
                        <a:effectLst/>
                        <a:latin typeface="Calibri" panose="020F0502020204030204" pitchFamily="34" charset="0"/>
                      </a:endParaRPr>
                    </a:p>
                  </a:txBody>
                  <a:tcPr marL="57106" marR="57106" marT="0" marB="0" anchor="ctr"/>
                </a:tc>
                <a:extLst>
                  <a:ext uri="{0D108BD9-81ED-4DB2-BD59-A6C34878D82A}">
                    <a16:rowId xmlns:a16="http://schemas.microsoft.com/office/drawing/2014/main" val="10008"/>
                  </a:ext>
                </a:extLst>
              </a:tr>
              <a:tr h="309868">
                <a:tc>
                  <a:txBody>
                    <a:bodyPr/>
                    <a:lstStyle/>
                    <a:p>
                      <a:pPr marL="0" marR="0" algn="l">
                        <a:spcBef>
                          <a:spcPts val="0"/>
                        </a:spcBef>
                        <a:spcAft>
                          <a:spcPts val="0"/>
                        </a:spcAft>
                      </a:pPr>
                      <a:r>
                        <a:rPr lang="en-US" sz="1100" dirty="0">
                          <a:effectLst/>
                        </a:rPr>
                        <a:t>Improve filtration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06" marR="57106" marT="0" marB="0" anchor="ctr"/>
                </a:tc>
                <a:tc>
                  <a:txBody>
                    <a:bodyPr/>
                    <a:lstStyle/>
                    <a:p>
                      <a:pPr marL="0" marR="0" algn="ctr">
                        <a:spcBef>
                          <a:spcPts val="0"/>
                        </a:spcBef>
                        <a:spcAft>
                          <a:spcPts val="0"/>
                        </a:spcAft>
                      </a:pPr>
                      <a:r>
                        <a:rPr lang="en-US" sz="1100">
                          <a:effectLst/>
                        </a:rPr>
                        <a:t>***</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106" marR="57106" marT="0" marB="0" anchor="ctr"/>
                </a:tc>
                <a:tc>
                  <a:txBody>
                    <a:bodyPr/>
                    <a:lstStyle/>
                    <a:p>
                      <a:pPr marL="0" marR="0" algn="ctr">
                        <a:spcBef>
                          <a:spcPts val="0"/>
                        </a:spcBef>
                        <a:spcAft>
                          <a:spcPts val="0"/>
                        </a:spcAft>
                      </a:pPr>
                      <a:r>
                        <a:rPr lang="en-US" sz="1100">
                          <a:effectLst/>
                        </a:rPr>
                        <a:t>***</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106" marR="57106" marT="0" marB="0" anchor="ctr"/>
                </a:tc>
                <a:tc>
                  <a:txBody>
                    <a:bodyPr/>
                    <a:lstStyle/>
                    <a:p>
                      <a:endParaRPr lang="en-US" sz="1400">
                        <a:effectLst/>
                        <a:latin typeface="Calibri" panose="020F0502020204030204" pitchFamily="34" charset="0"/>
                      </a:endParaRPr>
                    </a:p>
                  </a:txBody>
                  <a:tcPr marL="57106" marR="57106" marT="0" marB="0" anchor="ctr"/>
                </a:tc>
                <a:tc>
                  <a:txBody>
                    <a:bodyPr/>
                    <a:lstStyle/>
                    <a:p>
                      <a:pPr marL="0" marR="0" algn="ctr">
                        <a:spcBef>
                          <a:spcPts val="0"/>
                        </a:spcBef>
                        <a:spcAft>
                          <a:spcPts val="0"/>
                        </a:spcAft>
                      </a:pPr>
                      <a:r>
                        <a:rPr lang="en-US" sz="1100">
                          <a:effectLst/>
                        </a:rPr>
                        <a:t>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106" marR="57106" marT="0" marB="0" anchor="ctr"/>
                </a:tc>
                <a:tc>
                  <a:txBody>
                    <a:bodyPr/>
                    <a:lstStyle/>
                    <a:p>
                      <a:pPr marL="0" marR="0" algn="ctr">
                        <a:spcBef>
                          <a:spcPts val="0"/>
                        </a:spcBef>
                        <a:spcAft>
                          <a:spcPts val="0"/>
                        </a:spcAft>
                      </a:pPr>
                      <a:r>
                        <a:rPr lang="en-US" sz="1100">
                          <a:effectLst/>
                        </a:rPr>
                        <a:t>***</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57106" marR="57106" marT="0" marB="0" anchor="ctr"/>
                </a:tc>
                <a:extLst>
                  <a:ext uri="{0D108BD9-81ED-4DB2-BD59-A6C34878D82A}">
                    <a16:rowId xmlns:a16="http://schemas.microsoft.com/office/drawing/2014/main" val="10010"/>
                  </a:ext>
                </a:extLst>
              </a:tr>
              <a:tr h="309868">
                <a:tc>
                  <a:txBody>
                    <a:bodyPr/>
                    <a:lstStyle/>
                    <a:p>
                      <a:pPr marL="0" marR="0" algn="l">
                        <a:spcBef>
                          <a:spcPts val="0"/>
                        </a:spcBef>
                        <a:spcAft>
                          <a:spcPts val="0"/>
                        </a:spcAft>
                      </a:pPr>
                      <a:r>
                        <a:rPr lang="en-US" sz="1100" dirty="0">
                          <a:effectLst/>
                        </a:rPr>
                        <a:t>Botrytis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06" marR="57106" marT="0" marB="0" anchor="ctr"/>
                </a:tc>
                <a:tc>
                  <a:txBody>
                    <a:bodyPr/>
                    <a:lstStyle/>
                    <a:p>
                      <a:endParaRPr lang="en-US" sz="1400">
                        <a:effectLst/>
                        <a:latin typeface="Calibri" panose="020F0502020204030204" pitchFamily="34" charset="0"/>
                      </a:endParaRPr>
                    </a:p>
                  </a:txBody>
                  <a:tcPr marL="57106" marR="57106" marT="0" marB="0" anchor="ctr"/>
                </a:tc>
                <a:tc>
                  <a:txBody>
                    <a:bodyPr/>
                    <a:lstStyle/>
                    <a:p>
                      <a:endParaRPr lang="en-US" sz="1400">
                        <a:effectLst/>
                        <a:latin typeface="Calibri" panose="020F0502020204030204" pitchFamily="34" charset="0"/>
                      </a:endParaRPr>
                    </a:p>
                  </a:txBody>
                  <a:tcPr marL="57106" marR="57106" marT="0" marB="0" anchor="ctr"/>
                </a:tc>
                <a:tc>
                  <a:txBody>
                    <a:bodyPr/>
                    <a:lstStyle/>
                    <a:p>
                      <a:endParaRPr lang="en-US" sz="1400" dirty="0">
                        <a:effectLst/>
                        <a:latin typeface="Calibri" panose="020F0502020204030204" pitchFamily="34" charset="0"/>
                      </a:endParaRPr>
                    </a:p>
                  </a:txBody>
                  <a:tcPr marL="57106" marR="57106" marT="0" marB="0" anchor="ctr"/>
                </a:tc>
                <a:tc>
                  <a:txBody>
                    <a:bodyPr/>
                    <a:lstStyle/>
                    <a:p>
                      <a:pPr marL="0" marR="0" algn="ctr">
                        <a:spcBef>
                          <a:spcPts val="0"/>
                        </a:spcBef>
                        <a:spcAft>
                          <a:spcPts val="0"/>
                        </a:spcAft>
                      </a:pPr>
                      <a:r>
                        <a:rPr lang="en-US" sz="1100" dirty="0">
                          <a:effectLst/>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06" marR="57106" marT="0" marB="0" anchor="ctr"/>
                </a:tc>
                <a:tc>
                  <a:txBody>
                    <a:bodyPr/>
                    <a:lstStyle/>
                    <a:p>
                      <a:pPr marL="0" marR="0" algn="ctr">
                        <a:spcBef>
                          <a:spcPts val="0"/>
                        </a:spcBef>
                        <a:spcAft>
                          <a:spcPts val="0"/>
                        </a:spcAft>
                      </a:pPr>
                      <a:r>
                        <a:rPr lang="en-US" sz="1100" dirty="0">
                          <a:effectLst/>
                        </a:rPr>
                        <a: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106" marR="57106" marT="0" marB="0"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49195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7A022-23B1-1ED3-E663-4BB8B6646913}"/>
              </a:ext>
            </a:extLst>
          </p:cNvPr>
          <p:cNvSpPr>
            <a:spLocks noGrp="1"/>
          </p:cNvSpPr>
          <p:nvPr>
            <p:ph type="title"/>
          </p:nvPr>
        </p:nvSpPr>
        <p:spPr>
          <a:xfrm>
            <a:off x="1371600" y="2743200"/>
            <a:ext cx="9720072" cy="1499616"/>
          </a:xfrm>
        </p:spPr>
        <p:txBody>
          <a:bodyPr/>
          <a:lstStyle/>
          <a:p>
            <a:pPr algn="ctr"/>
            <a:r>
              <a:rPr lang="en-US" dirty="0"/>
              <a:t>Tannins in Winemaking</a:t>
            </a:r>
          </a:p>
        </p:txBody>
      </p:sp>
    </p:spTree>
    <p:extLst>
      <p:ext uri="{BB962C8B-B14F-4D97-AF65-F5344CB8AC3E}">
        <p14:creationId xmlns:p14="http://schemas.microsoft.com/office/powerpoint/2010/main" val="399827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E8307-D4DB-3E99-E034-A0BFB7B82715}"/>
              </a:ext>
            </a:extLst>
          </p:cNvPr>
          <p:cNvSpPr>
            <a:spLocks noGrp="1"/>
          </p:cNvSpPr>
          <p:nvPr>
            <p:ph type="title"/>
          </p:nvPr>
        </p:nvSpPr>
        <p:spPr/>
        <p:txBody>
          <a:bodyPr/>
          <a:lstStyle/>
          <a:p>
            <a:r>
              <a:rPr lang="en-US" dirty="0"/>
              <a:t>Mike's Background</a:t>
            </a:r>
          </a:p>
        </p:txBody>
      </p:sp>
      <p:graphicFrame>
        <p:nvGraphicFramePr>
          <p:cNvPr id="4" name="Content Placeholder 3">
            <a:extLst>
              <a:ext uri="{FF2B5EF4-FFF2-40B4-BE49-F238E27FC236}">
                <a16:creationId xmlns:a16="http://schemas.microsoft.com/office/drawing/2014/main" id="{C785313B-9862-7D85-D485-BDC689283A3B}"/>
              </a:ext>
            </a:extLst>
          </p:cNvPr>
          <p:cNvGraphicFramePr>
            <a:graphicFrameLocks noGrp="1"/>
          </p:cNvGraphicFramePr>
          <p:nvPr>
            <p:ph idx="1"/>
            <p:extLst>
              <p:ext uri="{D42A27DB-BD31-4B8C-83A1-F6EECF244321}">
                <p14:modId xmlns:p14="http://schemas.microsoft.com/office/powerpoint/2010/main" val="2226117389"/>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398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0F224-D448-3C6B-7192-2B109A8AC3FB}"/>
              </a:ext>
            </a:extLst>
          </p:cNvPr>
          <p:cNvSpPr>
            <a:spLocks noGrp="1"/>
          </p:cNvSpPr>
          <p:nvPr>
            <p:ph type="title"/>
          </p:nvPr>
        </p:nvSpPr>
        <p:spPr/>
        <p:txBody>
          <a:bodyPr/>
          <a:lstStyle/>
          <a:p>
            <a:r>
              <a:rPr lang="en-US" dirty="0"/>
              <a:t>Uses of Tannins in Winemaking</a:t>
            </a:r>
          </a:p>
        </p:txBody>
      </p:sp>
      <p:graphicFrame>
        <p:nvGraphicFramePr>
          <p:cNvPr id="1030" name="Content Placeholder 2">
            <a:extLst>
              <a:ext uri="{FF2B5EF4-FFF2-40B4-BE49-F238E27FC236}">
                <a16:creationId xmlns:a16="http://schemas.microsoft.com/office/drawing/2014/main" id="{C97960EA-EE9F-97AA-1604-9E127740F6F9}"/>
              </a:ext>
            </a:extLst>
          </p:cNvPr>
          <p:cNvGraphicFramePr>
            <a:graphicFrameLocks noGrp="1"/>
          </p:cNvGraphicFramePr>
          <p:nvPr>
            <p:ph idx="1"/>
            <p:extLst>
              <p:ext uri="{D42A27DB-BD31-4B8C-83A1-F6EECF244321}">
                <p14:modId xmlns:p14="http://schemas.microsoft.com/office/powerpoint/2010/main" val="770402059"/>
              </p:ext>
            </p:extLst>
          </p:nvPr>
        </p:nvGraphicFramePr>
        <p:xfrm>
          <a:off x="1024129" y="2286000"/>
          <a:ext cx="5910072"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150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7A022-23B1-1ED3-E663-4BB8B6646913}"/>
              </a:ext>
            </a:extLst>
          </p:cNvPr>
          <p:cNvSpPr>
            <a:spLocks noGrp="1"/>
          </p:cNvSpPr>
          <p:nvPr>
            <p:ph type="title"/>
          </p:nvPr>
        </p:nvSpPr>
        <p:spPr>
          <a:xfrm>
            <a:off x="1371600" y="2743200"/>
            <a:ext cx="9720072" cy="1499616"/>
          </a:xfrm>
        </p:spPr>
        <p:txBody>
          <a:bodyPr/>
          <a:lstStyle/>
          <a:p>
            <a:pPr algn="ctr"/>
            <a:r>
              <a:rPr lang="en-US" dirty="0"/>
              <a:t>Fining…  IS A WHOLE OTHER DISCUSSION</a:t>
            </a:r>
          </a:p>
        </p:txBody>
      </p:sp>
    </p:spTree>
    <p:extLst>
      <p:ext uri="{BB962C8B-B14F-4D97-AF65-F5344CB8AC3E}">
        <p14:creationId xmlns:p14="http://schemas.microsoft.com/office/powerpoint/2010/main" val="80821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7A022-23B1-1ED3-E663-4BB8B6646913}"/>
              </a:ext>
            </a:extLst>
          </p:cNvPr>
          <p:cNvSpPr>
            <a:spLocks noGrp="1"/>
          </p:cNvSpPr>
          <p:nvPr>
            <p:ph type="title"/>
          </p:nvPr>
        </p:nvSpPr>
        <p:spPr>
          <a:xfrm>
            <a:off x="1371600" y="2743200"/>
            <a:ext cx="9720072" cy="1499616"/>
          </a:xfrm>
        </p:spPr>
        <p:txBody>
          <a:bodyPr>
            <a:normAutofit fontScale="90000"/>
          </a:bodyPr>
          <a:lstStyle/>
          <a:p>
            <a:pPr algn="ctr"/>
            <a:r>
              <a:rPr lang="en-US" sz="10700" dirty="0"/>
              <a:t>THANK YOU</a:t>
            </a:r>
            <a:br>
              <a:rPr lang="en-US" dirty="0"/>
            </a:br>
            <a:br>
              <a:rPr lang="en-US" dirty="0"/>
            </a:br>
            <a:r>
              <a:rPr lang="en-US" sz="4400" dirty="0"/>
              <a:t>MIKE FAULK</a:t>
            </a:r>
            <a:br>
              <a:rPr lang="en-US" sz="4400" dirty="0"/>
            </a:br>
            <a:r>
              <a:rPr lang="en-US" sz="4400" dirty="0"/>
              <a:t>ENARTIS USA</a:t>
            </a:r>
            <a:br>
              <a:rPr lang="en-US" sz="4400" dirty="0"/>
            </a:br>
            <a:br>
              <a:rPr lang="en-US" dirty="0"/>
            </a:br>
            <a:r>
              <a:rPr lang="en-US" dirty="0">
                <a:hlinkClick r:id="rId2"/>
              </a:rPr>
              <a:t>MICHAEL.FAULK@ENARTIS.COM</a:t>
            </a:r>
            <a:br>
              <a:rPr lang="en-US" dirty="0"/>
            </a:br>
            <a:r>
              <a:rPr lang="en-US" dirty="0"/>
              <a:t>707-836-2450</a:t>
            </a:r>
          </a:p>
        </p:txBody>
      </p:sp>
    </p:spTree>
    <p:extLst>
      <p:ext uri="{BB962C8B-B14F-4D97-AF65-F5344CB8AC3E}">
        <p14:creationId xmlns:p14="http://schemas.microsoft.com/office/powerpoint/2010/main" val="122511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96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FA54E-13AA-3FE0-8808-C7E12691C136}"/>
              </a:ext>
            </a:extLst>
          </p:cNvPr>
          <p:cNvSpPr>
            <a:spLocks noGrp="1"/>
          </p:cNvSpPr>
          <p:nvPr>
            <p:ph type="title"/>
          </p:nvPr>
        </p:nvSpPr>
        <p:spPr>
          <a:solidFill>
            <a:schemeClr val="accent1">
              <a:lumMod val="60000"/>
              <a:lumOff val="40000"/>
            </a:schemeClr>
          </a:solidFill>
        </p:spPr>
        <p:txBody>
          <a:bodyPr/>
          <a:lstStyle/>
          <a:p>
            <a:r>
              <a:rPr lang="en-US" dirty="0"/>
              <a:t>Winemaking</a:t>
            </a:r>
            <a:br>
              <a:rPr lang="en-US" dirty="0"/>
            </a:br>
            <a:r>
              <a:rPr lang="en-US" dirty="0"/>
              <a:t>Process</a:t>
            </a:r>
          </a:p>
        </p:txBody>
      </p:sp>
      <p:pic>
        <p:nvPicPr>
          <p:cNvPr id="3" name="Picture 2">
            <a:extLst>
              <a:ext uri="{FF2B5EF4-FFF2-40B4-BE49-F238E27FC236}">
                <a16:creationId xmlns:a16="http://schemas.microsoft.com/office/drawing/2014/main" id="{A3C1324B-44CD-6E73-DB94-F3EB3B426E9B}"/>
              </a:ext>
            </a:extLst>
          </p:cNvPr>
          <p:cNvPicPr>
            <a:picLocks noChangeAspect="1"/>
          </p:cNvPicPr>
          <p:nvPr/>
        </p:nvPicPr>
        <p:blipFill>
          <a:blip r:embed="rId3"/>
          <a:stretch>
            <a:fillRect/>
          </a:stretch>
        </p:blipFill>
        <p:spPr>
          <a:xfrm>
            <a:off x="5291328" y="593322"/>
            <a:ext cx="5452872" cy="5776347"/>
          </a:xfrm>
          <a:prstGeom prst="rect">
            <a:avLst/>
          </a:prstGeom>
        </p:spPr>
      </p:pic>
      <p:pic>
        <p:nvPicPr>
          <p:cNvPr id="11" name="Picture 4" descr="http://cf.ltkcdn.net/wine/images/std/148966-283x424-bottle-of-white-wine.jpg">
            <a:extLst>
              <a:ext uri="{FF2B5EF4-FFF2-40B4-BE49-F238E27FC236}">
                <a16:creationId xmlns:a16="http://schemas.microsoft.com/office/drawing/2014/main" id="{D5A2A7BF-9F1C-92AA-EF09-4DB9BC3EB4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0950" y="762000"/>
            <a:ext cx="1250100" cy="18729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static.giardinaggio.it/ortofrutta/uva/uva-da-vino_NG1.jpg">
            <a:extLst>
              <a:ext uri="{FF2B5EF4-FFF2-40B4-BE49-F238E27FC236}">
                <a16:creationId xmlns:a16="http://schemas.microsoft.com/office/drawing/2014/main" id="{20E66DF4-E924-17A7-23E3-3402CB3EBD8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0422" r="4964"/>
          <a:stretch/>
        </p:blipFill>
        <p:spPr bwMode="auto">
          <a:xfrm>
            <a:off x="9906000" y="857292"/>
            <a:ext cx="1250100" cy="180970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23A587D8-D5CE-DD4C-3E5C-399ED8A8FA1B}"/>
              </a:ext>
            </a:extLst>
          </p:cNvPr>
          <p:cNvSpPr/>
          <p:nvPr/>
        </p:nvSpPr>
        <p:spPr>
          <a:xfrm>
            <a:off x="7467600" y="2819400"/>
            <a:ext cx="3429000" cy="12954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176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FA54E-13AA-3FE0-8808-C7E12691C136}"/>
              </a:ext>
            </a:extLst>
          </p:cNvPr>
          <p:cNvSpPr>
            <a:spLocks noGrp="1"/>
          </p:cNvSpPr>
          <p:nvPr>
            <p:ph type="title"/>
          </p:nvPr>
        </p:nvSpPr>
        <p:spPr>
          <a:solidFill>
            <a:schemeClr val="accent1">
              <a:lumMod val="60000"/>
              <a:lumOff val="40000"/>
            </a:schemeClr>
          </a:solidFill>
        </p:spPr>
        <p:txBody>
          <a:bodyPr/>
          <a:lstStyle/>
          <a:p>
            <a:r>
              <a:rPr lang="en-US" dirty="0"/>
              <a:t>Winemaking</a:t>
            </a:r>
            <a:br>
              <a:rPr lang="en-US" dirty="0"/>
            </a:br>
            <a:r>
              <a:rPr lang="en-US" dirty="0"/>
              <a:t>Process</a:t>
            </a:r>
          </a:p>
        </p:txBody>
      </p:sp>
      <p:pic>
        <p:nvPicPr>
          <p:cNvPr id="3" name="Picture 2">
            <a:extLst>
              <a:ext uri="{FF2B5EF4-FFF2-40B4-BE49-F238E27FC236}">
                <a16:creationId xmlns:a16="http://schemas.microsoft.com/office/drawing/2014/main" id="{A3C1324B-44CD-6E73-DB94-F3EB3B426E9B}"/>
              </a:ext>
            </a:extLst>
          </p:cNvPr>
          <p:cNvPicPr>
            <a:picLocks noChangeAspect="1"/>
          </p:cNvPicPr>
          <p:nvPr/>
        </p:nvPicPr>
        <p:blipFill>
          <a:blip r:embed="rId3"/>
          <a:stretch>
            <a:fillRect/>
          </a:stretch>
        </p:blipFill>
        <p:spPr>
          <a:xfrm>
            <a:off x="5291328" y="593322"/>
            <a:ext cx="5452872" cy="5776347"/>
          </a:xfrm>
          <a:prstGeom prst="rect">
            <a:avLst/>
          </a:prstGeom>
        </p:spPr>
      </p:pic>
      <p:pic>
        <p:nvPicPr>
          <p:cNvPr id="11" name="Picture 4" descr="http://cf.ltkcdn.net/wine/images/std/148966-283x424-bottle-of-white-wine.jpg">
            <a:extLst>
              <a:ext uri="{FF2B5EF4-FFF2-40B4-BE49-F238E27FC236}">
                <a16:creationId xmlns:a16="http://schemas.microsoft.com/office/drawing/2014/main" id="{D5A2A7BF-9F1C-92AA-EF09-4DB9BC3EB4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0950" y="762000"/>
            <a:ext cx="1250100" cy="18729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static.giardinaggio.it/ortofrutta/uva/uva-da-vino_NG1.jpg">
            <a:extLst>
              <a:ext uri="{FF2B5EF4-FFF2-40B4-BE49-F238E27FC236}">
                <a16:creationId xmlns:a16="http://schemas.microsoft.com/office/drawing/2014/main" id="{20E66DF4-E924-17A7-23E3-3402CB3EBD8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0422" r="4964"/>
          <a:stretch/>
        </p:blipFill>
        <p:spPr bwMode="auto">
          <a:xfrm>
            <a:off x="9906000" y="857292"/>
            <a:ext cx="1250100" cy="180970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23A587D8-D5CE-DD4C-3E5C-399ED8A8FA1B}"/>
              </a:ext>
            </a:extLst>
          </p:cNvPr>
          <p:cNvSpPr/>
          <p:nvPr/>
        </p:nvSpPr>
        <p:spPr>
          <a:xfrm>
            <a:off x="6477000" y="4508145"/>
            <a:ext cx="3429000" cy="2133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467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FA54E-13AA-3FE0-8808-C7E12691C136}"/>
              </a:ext>
            </a:extLst>
          </p:cNvPr>
          <p:cNvSpPr>
            <a:spLocks noGrp="1"/>
          </p:cNvSpPr>
          <p:nvPr>
            <p:ph type="title"/>
          </p:nvPr>
        </p:nvSpPr>
        <p:spPr>
          <a:solidFill>
            <a:schemeClr val="accent1">
              <a:lumMod val="60000"/>
              <a:lumOff val="40000"/>
            </a:schemeClr>
          </a:solidFill>
        </p:spPr>
        <p:txBody>
          <a:bodyPr/>
          <a:lstStyle/>
          <a:p>
            <a:r>
              <a:rPr lang="en-US" dirty="0"/>
              <a:t>Winemaking</a:t>
            </a:r>
            <a:br>
              <a:rPr lang="en-US" dirty="0"/>
            </a:br>
            <a:r>
              <a:rPr lang="en-US" dirty="0"/>
              <a:t>Process</a:t>
            </a:r>
          </a:p>
        </p:txBody>
      </p:sp>
      <p:pic>
        <p:nvPicPr>
          <p:cNvPr id="3" name="Picture 2">
            <a:extLst>
              <a:ext uri="{FF2B5EF4-FFF2-40B4-BE49-F238E27FC236}">
                <a16:creationId xmlns:a16="http://schemas.microsoft.com/office/drawing/2014/main" id="{A3C1324B-44CD-6E73-DB94-F3EB3B426E9B}"/>
              </a:ext>
            </a:extLst>
          </p:cNvPr>
          <p:cNvPicPr>
            <a:picLocks noChangeAspect="1"/>
          </p:cNvPicPr>
          <p:nvPr/>
        </p:nvPicPr>
        <p:blipFill>
          <a:blip r:embed="rId3"/>
          <a:stretch>
            <a:fillRect/>
          </a:stretch>
        </p:blipFill>
        <p:spPr>
          <a:xfrm>
            <a:off x="5291328" y="593322"/>
            <a:ext cx="5452872" cy="5776347"/>
          </a:xfrm>
          <a:prstGeom prst="rect">
            <a:avLst/>
          </a:prstGeom>
        </p:spPr>
      </p:pic>
      <p:pic>
        <p:nvPicPr>
          <p:cNvPr id="11" name="Picture 4" descr="http://cf.ltkcdn.net/wine/images/std/148966-283x424-bottle-of-white-wine.jpg">
            <a:extLst>
              <a:ext uri="{FF2B5EF4-FFF2-40B4-BE49-F238E27FC236}">
                <a16:creationId xmlns:a16="http://schemas.microsoft.com/office/drawing/2014/main" id="{D5A2A7BF-9F1C-92AA-EF09-4DB9BC3EB4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0950" y="762000"/>
            <a:ext cx="1250100" cy="18729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static.giardinaggio.it/ortofrutta/uva/uva-da-vino_NG1.jpg">
            <a:extLst>
              <a:ext uri="{FF2B5EF4-FFF2-40B4-BE49-F238E27FC236}">
                <a16:creationId xmlns:a16="http://schemas.microsoft.com/office/drawing/2014/main" id="{20E66DF4-E924-17A7-23E3-3402CB3EBD8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0422" r="4964"/>
          <a:stretch/>
        </p:blipFill>
        <p:spPr bwMode="auto">
          <a:xfrm>
            <a:off x="9906000" y="857292"/>
            <a:ext cx="1250100" cy="1809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75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7A022-23B1-1ED3-E663-4BB8B6646913}"/>
              </a:ext>
            </a:extLst>
          </p:cNvPr>
          <p:cNvSpPr>
            <a:spLocks noGrp="1"/>
          </p:cNvSpPr>
          <p:nvPr>
            <p:ph type="title"/>
          </p:nvPr>
        </p:nvSpPr>
        <p:spPr>
          <a:xfrm>
            <a:off x="1371600" y="2743200"/>
            <a:ext cx="9720072" cy="1499616"/>
          </a:xfrm>
        </p:spPr>
        <p:txBody>
          <a:bodyPr/>
          <a:lstStyle/>
          <a:p>
            <a:pPr algn="ctr"/>
            <a:r>
              <a:rPr lang="en-US" dirty="0"/>
              <a:t>Picking decisions</a:t>
            </a:r>
          </a:p>
        </p:txBody>
      </p:sp>
    </p:spTree>
    <p:extLst>
      <p:ext uri="{BB962C8B-B14F-4D97-AF65-F5344CB8AC3E}">
        <p14:creationId xmlns:p14="http://schemas.microsoft.com/office/powerpoint/2010/main" val="163387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A042C9-5C61-F36F-D8BE-7B66B584068A}"/>
              </a:ext>
            </a:extLst>
          </p:cNvPr>
          <p:cNvSpPr>
            <a:spLocks noGrp="1"/>
          </p:cNvSpPr>
          <p:nvPr>
            <p:ph idx="1"/>
          </p:nvPr>
        </p:nvSpPr>
        <p:spPr>
          <a:xfrm>
            <a:off x="1024129" y="2286000"/>
            <a:ext cx="4386072" cy="4023360"/>
          </a:xfrm>
        </p:spPr>
        <p:txBody>
          <a:bodyPr>
            <a:normAutofit fontScale="85000" lnSpcReduction="20000"/>
          </a:bodyPr>
          <a:lstStyle/>
          <a:p>
            <a:pPr>
              <a:buClr>
                <a:srgbClr val="7030A0"/>
              </a:buClr>
              <a:buFont typeface="Wingdings" panose="05000000000000000000" pitchFamily="2" charset="2"/>
              <a:buChar char="Ø"/>
            </a:pPr>
            <a:r>
              <a:rPr lang="en-US" dirty="0"/>
              <a:t>  </a:t>
            </a:r>
            <a:r>
              <a:rPr lang="en-US" sz="3000" dirty="0">
                <a:solidFill>
                  <a:prstClr val="black">
                    <a:hueOff val="0"/>
                    <a:satOff val="0"/>
                    <a:lumOff val="0"/>
                    <a:alphaOff val="0"/>
                  </a:prstClr>
                </a:solidFill>
                <a:latin typeface="Tw Cen MT" panose="020B0602020104020603"/>
              </a:rPr>
              <a:t>pH</a:t>
            </a:r>
          </a:p>
          <a:p>
            <a:pPr marL="0" indent="0">
              <a:buClr>
                <a:srgbClr val="7030A0"/>
              </a:buClr>
              <a:buNone/>
            </a:pPr>
            <a:endParaRPr lang="en-US" sz="3000" dirty="0">
              <a:solidFill>
                <a:prstClr val="black">
                  <a:hueOff val="0"/>
                  <a:satOff val="0"/>
                  <a:lumOff val="0"/>
                  <a:alphaOff val="0"/>
                </a:prstClr>
              </a:solidFill>
              <a:latin typeface="Tw Cen MT" panose="020B0602020104020603"/>
            </a:endParaRPr>
          </a:p>
          <a:p>
            <a:pPr>
              <a:buClr>
                <a:srgbClr val="7030A0"/>
              </a:buClr>
              <a:buFont typeface="Wingdings" panose="05000000000000000000" pitchFamily="2" charset="2"/>
              <a:buChar char="Ø"/>
            </a:pPr>
            <a:r>
              <a:rPr lang="en-US" sz="3000" dirty="0">
                <a:solidFill>
                  <a:prstClr val="black">
                    <a:hueOff val="0"/>
                    <a:satOff val="0"/>
                    <a:lumOff val="0"/>
                    <a:alphaOff val="0"/>
                  </a:prstClr>
                </a:solidFill>
                <a:latin typeface="Tw Cen MT" panose="020B0602020104020603"/>
              </a:rPr>
              <a:t>Acidity</a:t>
            </a:r>
          </a:p>
          <a:p>
            <a:pPr marL="0" indent="0">
              <a:buClr>
                <a:srgbClr val="7030A0"/>
              </a:buClr>
              <a:buNone/>
            </a:pPr>
            <a:r>
              <a:rPr lang="en-US" sz="3000" dirty="0">
                <a:solidFill>
                  <a:prstClr val="black">
                    <a:hueOff val="0"/>
                    <a:satOff val="0"/>
                    <a:lumOff val="0"/>
                    <a:alphaOff val="0"/>
                  </a:prstClr>
                </a:solidFill>
                <a:latin typeface="Tw Cen MT" panose="020B0602020104020603"/>
              </a:rPr>
              <a:t> </a:t>
            </a:r>
          </a:p>
          <a:p>
            <a:pPr>
              <a:buClr>
                <a:srgbClr val="7030A0"/>
              </a:buClr>
              <a:buFont typeface="Wingdings" panose="05000000000000000000" pitchFamily="2" charset="2"/>
              <a:buChar char="Ø"/>
            </a:pPr>
            <a:r>
              <a:rPr lang="en-US" sz="3000" dirty="0">
                <a:solidFill>
                  <a:prstClr val="black">
                    <a:hueOff val="0"/>
                    <a:satOff val="0"/>
                    <a:lumOff val="0"/>
                    <a:alphaOff val="0"/>
                  </a:prstClr>
                </a:solidFill>
                <a:latin typeface="Tw Cen MT" panose="020B0602020104020603"/>
              </a:rPr>
              <a:t>Brix</a:t>
            </a:r>
          </a:p>
          <a:p>
            <a:pPr>
              <a:buClr>
                <a:srgbClr val="7030A0"/>
              </a:buClr>
              <a:buFont typeface="Wingdings" panose="05000000000000000000" pitchFamily="2" charset="2"/>
              <a:buChar char="Ø"/>
            </a:pPr>
            <a:endParaRPr lang="en-US" sz="3000" dirty="0">
              <a:solidFill>
                <a:prstClr val="black">
                  <a:hueOff val="0"/>
                  <a:satOff val="0"/>
                  <a:lumOff val="0"/>
                  <a:alphaOff val="0"/>
                </a:prstClr>
              </a:solidFill>
              <a:latin typeface="Tw Cen MT" panose="020B0602020104020603"/>
            </a:endParaRPr>
          </a:p>
          <a:p>
            <a:pPr>
              <a:buClr>
                <a:srgbClr val="7030A0"/>
              </a:buClr>
              <a:buFont typeface="Wingdings" panose="05000000000000000000" pitchFamily="2" charset="2"/>
              <a:buChar char="Ø"/>
            </a:pPr>
            <a:r>
              <a:rPr lang="en-US" sz="3000" dirty="0">
                <a:solidFill>
                  <a:prstClr val="black">
                    <a:hueOff val="0"/>
                    <a:satOff val="0"/>
                    <a:lumOff val="0"/>
                    <a:alphaOff val="0"/>
                  </a:prstClr>
                </a:solidFill>
                <a:latin typeface="Tw Cen MT" panose="020B0602020104020603"/>
              </a:rPr>
              <a:t>Berry Maturity</a:t>
            </a:r>
          </a:p>
          <a:p>
            <a:endParaRPr lang="en-US" dirty="0"/>
          </a:p>
          <a:p>
            <a:pPr>
              <a:buClr>
                <a:srgbClr val="7030A0"/>
              </a:buClr>
              <a:buFont typeface="Wingdings" panose="05000000000000000000" pitchFamily="2" charset="2"/>
              <a:buChar char="Ø"/>
            </a:pPr>
            <a:r>
              <a:rPr lang="en-US" sz="3000" dirty="0">
                <a:solidFill>
                  <a:prstClr val="black">
                    <a:hueOff val="0"/>
                    <a:satOff val="0"/>
                    <a:lumOff val="0"/>
                    <a:alphaOff val="0"/>
                  </a:prstClr>
                </a:solidFill>
                <a:latin typeface="Tw Cen MT" panose="020B0602020104020603"/>
              </a:rPr>
              <a:t>TASTE!!!</a:t>
            </a:r>
          </a:p>
        </p:txBody>
      </p:sp>
      <p:pic>
        <p:nvPicPr>
          <p:cNvPr id="5" name="Picture 4">
            <a:extLst>
              <a:ext uri="{FF2B5EF4-FFF2-40B4-BE49-F238E27FC236}">
                <a16:creationId xmlns:a16="http://schemas.microsoft.com/office/drawing/2014/main" id="{20E0C88E-3E19-6A2C-B81F-3AF69CFB088C}"/>
              </a:ext>
            </a:extLst>
          </p:cNvPr>
          <p:cNvPicPr>
            <a:picLocks noChangeAspect="1"/>
          </p:cNvPicPr>
          <p:nvPr/>
        </p:nvPicPr>
        <p:blipFill>
          <a:blip r:embed="rId3"/>
          <a:stretch>
            <a:fillRect/>
          </a:stretch>
        </p:blipFill>
        <p:spPr>
          <a:xfrm>
            <a:off x="8241460" y="1676400"/>
            <a:ext cx="1893780" cy="2133223"/>
          </a:xfrm>
          <a:prstGeom prst="rect">
            <a:avLst/>
          </a:prstGeom>
        </p:spPr>
      </p:pic>
      <p:pic>
        <p:nvPicPr>
          <p:cNvPr id="7" name="Picture 6">
            <a:extLst>
              <a:ext uri="{FF2B5EF4-FFF2-40B4-BE49-F238E27FC236}">
                <a16:creationId xmlns:a16="http://schemas.microsoft.com/office/drawing/2014/main" id="{38605F2D-7C84-8C54-F01E-FCC5896425E0}"/>
              </a:ext>
            </a:extLst>
          </p:cNvPr>
          <p:cNvPicPr>
            <a:picLocks noChangeAspect="1"/>
          </p:cNvPicPr>
          <p:nvPr/>
        </p:nvPicPr>
        <p:blipFill>
          <a:blip r:embed="rId4"/>
          <a:stretch>
            <a:fillRect/>
          </a:stretch>
        </p:blipFill>
        <p:spPr>
          <a:xfrm>
            <a:off x="6609532" y="2590800"/>
            <a:ext cx="966613" cy="2265824"/>
          </a:xfrm>
          <a:prstGeom prst="rect">
            <a:avLst/>
          </a:prstGeom>
        </p:spPr>
      </p:pic>
      <p:pic>
        <p:nvPicPr>
          <p:cNvPr id="1026" name="Picture 2" descr="Titrations - AP Chemistry">
            <a:extLst>
              <a:ext uri="{FF2B5EF4-FFF2-40B4-BE49-F238E27FC236}">
                <a16:creationId xmlns:a16="http://schemas.microsoft.com/office/drawing/2014/main" id="{43B0B439-AEDD-CFB9-4FE6-065E755EE7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962400"/>
            <a:ext cx="1829417" cy="20089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ine tasting Wine glass, Free Wine s, child, food, hand png | PNGWing">
            <a:extLst>
              <a:ext uri="{FF2B5EF4-FFF2-40B4-BE49-F238E27FC236}">
                <a16:creationId xmlns:a16="http://schemas.microsoft.com/office/drawing/2014/main" id="{B17E8C89-4D2F-4A12-9217-FC709386D4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68523" y="4495800"/>
            <a:ext cx="2233243" cy="18610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5D61F8B-B370-0FCE-1D8F-10C740726EDB}"/>
              </a:ext>
            </a:extLst>
          </p:cNvPr>
          <p:cNvSpPr>
            <a:spLocks noGrp="1"/>
          </p:cNvSpPr>
          <p:nvPr>
            <p:ph type="title"/>
          </p:nvPr>
        </p:nvSpPr>
        <p:spPr/>
        <p:txBody>
          <a:bodyPr/>
          <a:lstStyle/>
          <a:p>
            <a:r>
              <a:rPr lang="en-US" dirty="0"/>
              <a:t>Picking decisions to consider</a:t>
            </a:r>
          </a:p>
        </p:txBody>
      </p:sp>
    </p:spTree>
    <p:extLst>
      <p:ext uri="{BB962C8B-B14F-4D97-AF65-F5344CB8AC3E}">
        <p14:creationId xmlns:p14="http://schemas.microsoft.com/office/powerpoint/2010/main" val="5033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0"/>
                                        <p:tgtEl>
                                          <p:spTgt spid="7"/>
                                        </p:tgtEl>
                                      </p:cBhvr>
                                    </p:animEffect>
                                    <p:anim calcmode="lin" valueType="num">
                                      <p:cBhvr>
                                        <p:cTn id="8" dur="2500" fill="hold"/>
                                        <p:tgtEl>
                                          <p:spTgt spid="7"/>
                                        </p:tgtEl>
                                        <p:attrNameLst>
                                          <p:attrName>ppt_x</p:attrName>
                                        </p:attrNameLst>
                                      </p:cBhvr>
                                      <p:tavLst>
                                        <p:tav tm="0">
                                          <p:val>
                                            <p:strVal val="#ppt_x"/>
                                          </p:val>
                                        </p:tav>
                                        <p:tav tm="100000">
                                          <p:val>
                                            <p:strVal val="#ppt_x"/>
                                          </p:val>
                                        </p:tav>
                                      </p:tavLst>
                                    </p:anim>
                                    <p:anim calcmode="lin" valueType="num">
                                      <p:cBhvr>
                                        <p:cTn id="9" dur="2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2500"/>
                                        <p:tgtEl>
                                          <p:spTgt spid="1026"/>
                                        </p:tgtEl>
                                      </p:cBhvr>
                                    </p:animEffect>
                                    <p:anim calcmode="lin" valueType="num">
                                      <p:cBhvr>
                                        <p:cTn id="15" dur="2500" fill="hold"/>
                                        <p:tgtEl>
                                          <p:spTgt spid="1026"/>
                                        </p:tgtEl>
                                        <p:attrNameLst>
                                          <p:attrName>ppt_x</p:attrName>
                                        </p:attrNameLst>
                                      </p:cBhvr>
                                      <p:tavLst>
                                        <p:tav tm="0">
                                          <p:val>
                                            <p:strVal val="#ppt_x"/>
                                          </p:val>
                                        </p:tav>
                                        <p:tav tm="100000">
                                          <p:val>
                                            <p:strVal val="#ppt_x"/>
                                          </p:val>
                                        </p:tav>
                                      </p:tavLst>
                                    </p:anim>
                                    <p:anim calcmode="lin" valueType="num">
                                      <p:cBhvr>
                                        <p:cTn id="16" dur="25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500"/>
                                        <p:tgtEl>
                                          <p:spTgt spid="5"/>
                                        </p:tgtEl>
                                      </p:cBhvr>
                                    </p:animEffect>
                                    <p:anim calcmode="lin" valueType="num">
                                      <p:cBhvr>
                                        <p:cTn id="22" dur="2500" fill="hold"/>
                                        <p:tgtEl>
                                          <p:spTgt spid="5"/>
                                        </p:tgtEl>
                                        <p:attrNameLst>
                                          <p:attrName>ppt_x</p:attrName>
                                        </p:attrNameLst>
                                      </p:cBhvr>
                                      <p:tavLst>
                                        <p:tav tm="0">
                                          <p:val>
                                            <p:strVal val="#ppt_x"/>
                                          </p:val>
                                        </p:tav>
                                        <p:tav tm="100000">
                                          <p:val>
                                            <p:strVal val="#ppt_x"/>
                                          </p:val>
                                        </p:tav>
                                      </p:tavLst>
                                    </p:anim>
                                    <p:anim calcmode="lin" valueType="num">
                                      <p:cBhvr>
                                        <p:cTn id="23" dur="2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fade">
                                      <p:cBhvr>
                                        <p:cTn id="28" dur="2500"/>
                                        <p:tgtEl>
                                          <p:spTgt spid="1028"/>
                                        </p:tgtEl>
                                      </p:cBhvr>
                                    </p:animEffect>
                                    <p:anim calcmode="lin" valueType="num">
                                      <p:cBhvr>
                                        <p:cTn id="29" dur="2500" fill="hold"/>
                                        <p:tgtEl>
                                          <p:spTgt spid="1028"/>
                                        </p:tgtEl>
                                        <p:attrNameLst>
                                          <p:attrName>ppt_x</p:attrName>
                                        </p:attrNameLst>
                                      </p:cBhvr>
                                      <p:tavLst>
                                        <p:tav tm="0">
                                          <p:val>
                                            <p:strVal val="#ppt_x"/>
                                          </p:val>
                                        </p:tav>
                                        <p:tav tm="100000">
                                          <p:val>
                                            <p:strVal val="#ppt_x"/>
                                          </p:val>
                                        </p:tav>
                                      </p:tavLst>
                                    </p:anim>
                                    <p:anim calcmode="lin" valueType="num">
                                      <p:cBhvr>
                                        <p:cTn id="30" dur="25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A042C9-5C61-F36F-D8BE-7B66B584068A}"/>
              </a:ext>
            </a:extLst>
          </p:cNvPr>
          <p:cNvSpPr>
            <a:spLocks noGrp="1"/>
          </p:cNvSpPr>
          <p:nvPr>
            <p:ph idx="1"/>
          </p:nvPr>
        </p:nvSpPr>
        <p:spPr>
          <a:xfrm>
            <a:off x="1024129" y="2286000"/>
            <a:ext cx="4386072" cy="4023360"/>
          </a:xfrm>
        </p:spPr>
        <p:txBody>
          <a:bodyPr>
            <a:normAutofit fontScale="77500" lnSpcReduction="20000"/>
          </a:bodyPr>
          <a:lstStyle/>
          <a:p>
            <a:pPr>
              <a:buClr>
                <a:srgbClr val="7030A0"/>
              </a:buClr>
              <a:buFont typeface="Wingdings" panose="05000000000000000000" pitchFamily="2" charset="2"/>
              <a:buChar char="Ø"/>
            </a:pPr>
            <a:r>
              <a:rPr lang="en-US" sz="3000" dirty="0">
                <a:solidFill>
                  <a:prstClr val="black">
                    <a:hueOff val="0"/>
                    <a:satOff val="0"/>
                    <a:lumOff val="0"/>
                    <a:alphaOff val="0"/>
                  </a:prstClr>
                </a:solidFill>
                <a:latin typeface="Tw Cen MT" panose="020B0602020104020603"/>
              </a:rPr>
              <a:t>  Detachment of Pulp</a:t>
            </a:r>
          </a:p>
          <a:p>
            <a:pPr lvl="1">
              <a:buClr>
                <a:srgbClr val="7030A0"/>
              </a:buClr>
              <a:buFont typeface="Wingdings" panose="05000000000000000000" pitchFamily="2" charset="2"/>
              <a:buChar char="Ø"/>
            </a:pPr>
            <a:r>
              <a:rPr lang="en-US" altLang="en-US" sz="3000" dirty="0">
                <a:solidFill>
                  <a:prstClr val="black">
                    <a:hueOff val="0"/>
                    <a:satOff val="0"/>
                    <a:lumOff val="0"/>
                    <a:alphaOff val="0"/>
                  </a:prstClr>
                </a:solidFill>
                <a:latin typeface="Tw Cen MT" panose="020B0602020104020603"/>
              </a:rPr>
              <a:t>Put 5 berries in your mouth</a:t>
            </a:r>
          </a:p>
          <a:p>
            <a:pPr>
              <a:buClr>
                <a:srgbClr val="7030A0"/>
              </a:buClr>
              <a:buFont typeface="Wingdings" panose="05000000000000000000" pitchFamily="2" charset="2"/>
              <a:buChar char="Ø"/>
            </a:pPr>
            <a:r>
              <a:rPr lang="en-US" altLang="en-US" sz="3000" dirty="0">
                <a:solidFill>
                  <a:prstClr val="black">
                    <a:hueOff val="0"/>
                    <a:satOff val="0"/>
                    <a:lumOff val="0"/>
                    <a:alphaOff val="0"/>
                  </a:prstClr>
                </a:solidFill>
                <a:latin typeface="Tw Cen MT" panose="020B0602020104020603"/>
              </a:rPr>
              <a:t>Extract the pulp by crushing  successively each berry </a:t>
            </a:r>
          </a:p>
          <a:p>
            <a:pPr>
              <a:buClr>
                <a:srgbClr val="7030A0"/>
              </a:buClr>
              <a:buFont typeface="Wingdings" panose="05000000000000000000" pitchFamily="2" charset="2"/>
              <a:buChar char="Ø"/>
            </a:pPr>
            <a:r>
              <a:rPr lang="en-US" altLang="en-US" sz="3000" dirty="0">
                <a:solidFill>
                  <a:prstClr val="black">
                    <a:hueOff val="0"/>
                    <a:satOff val="0"/>
                    <a:lumOff val="0"/>
                    <a:alphaOff val="0"/>
                  </a:prstClr>
                </a:solidFill>
                <a:latin typeface="Tw Cen MT" panose="020B0602020104020603"/>
              </a:rPr>
              <a:t>	Evaluate pulp detachment</a:t>
            </a:r>
          </a:p>
          <a:p>
            <a:pPr>
              <a:buClr>
                <a:srgbClr val="7030A0"/>
              </a:buClr>
              <a:buFont typeface="Wingdings" panose="05000000000000000000" pitchFamily="2" charset="2"/>
              <a:buChar char="Ø"/>
            </a:pPr>
            <a:r>
              <a:rPr lang="en-US" altLang="en-US" sz="3000" dirty="0">
                <a:solidFill>
                  <a:prstClr val="black">
                    <a:hueOff val="0"/>
                    <a:satOff val="0"/>
                    <a:lumOff val="0"/>
                    <a:alphaOff val="0"/>
                  </a:prstClr>
                </a:solidFill>
                <a:latin typeface="Tw Cen MT" panose="020B0602020104020603"/>
              </a:rPr>
              <a:t>	Evaluate juiciness</a:t>
            </a:r>
          </a:p>
          <a:p>
            <a:pPr>
              <a:buClr>
                <a:srgbClr val="7030A0"/>
              </a:buClr>
              <a:buFont typeface="Wingdings" panose="05000000000000000000" pitchFamily="2" charset="2"/>
              <a:buChar char="Ø"/>
            </a:pPr>
            <a:r>
              <a:rPr lang="en-US" altLang="en-US" sz="3000" dirty="0">
                <a:solidFill>
                  <a:prstClr val="black">
                    <a:hueOff val="0"/>
                    <a:satOff val="0"/>
                    <a:lumOff val="0"/>
                    <a:alphaOff val="0"/>
                  </a:prstClr>
                </a:solidFill>
                <a:latin typeface="Tw Cen MT" panose="020B0602020104020603"/>
              </a:rPr>
              <a:t>Spit out skins into hand and keep them</a:t>
            </a:r>
          </a:p>
          <a:p>
            <a:pPr>
              <a:buClr>
                <a:srgbClr val="7030A0"/>
              </a:buClr>
            </a:pPr>
            <a:r>
              <a:rPr lang="en-US" altLang="en-US" sz="3000" dirty="0">
                <a:solidFill>
                  <a:prstClr val="black">
                    <a:hueOff val="0"/>
                    <a:satOff val="0"/>
                    <a:lumOff val="0"/>
                    <a:alphaOff val="0"/>
                  </a:prstClr>
                </a:solidFill>
                <a:latin typeface="Tw Cen MT" panose="020B0602020104020603"/>
              </a:rPr>
              <a:t>Spit out seeds and keep them</a:t>
            </a:r>
          </a:p>
          <a:p>
            <a:pPr>
              <a:buClr>
                <a:srgbClr val="7030A0"/>
              </a:buClr>
              <a:buFont typeface="Courier New" panose="02070309020205020404" pitchFamily="49" charset="0"/>
              <a:buChar char="o"/>
            </a:pPr>
            <a:r>
              <a:rPr lang="en-US" sz="3000" dirty="0">
                <a:solidFill>
                  <a:prstClr val="black">
                    <a:hueOff val="0"/>
                    <a:satOff val="0"/>
                    <a:lumOff val="0"/>
                    <a:alphaOff val="0"/>
                  </a:prstClr>
                </a:solidFill>
                <a:latin typeface="Tw Cen MT" panose="020B0602020104020603"/>
              </a:rPr>
              <a:t>  Berry color</a:t>
            </a:r>
          </a:p>
          <a:p>
            <a:endParaRPr lang="en-US" dirty="0"/>
          </a:p>
        </p:txBody>
      </p:sp>
      <p:pic>
        <p:nvPicPr>
          <p:cNvPr id="8" name="Picture 2">
            <a:extLst>
              <a:ext uri="{FF2B5EF4-FFF2-40B4-BE49-F238E27FC236}">
                <a16:creationId xmlns:a16="http://schemas.microsoft.com/office/drawing/2014/main" id="{609BFD19-57D8-6D8A-4EF8-A1E52B1A65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572000"/>
            <a:ext cx="1994977" cy="1441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5D61F8B-B370-0FCE-1D8F-10C740726EDB}"/>
              </a:ext>
            </a:extLst>
          </p:cNvPr>
          <p:cNvSpPr>
            <a:spLocks noGrp="1"/>
          </p:cNvSpPr>
          <p:nvPr>
            <p:ph type="title"/>
          </p:nvPr>
        </p:nvSpPr>
        <p:spPr/>
        <p:txBody>
          <a:bodyPr/>
          <a:lstStyle/>
          <a:p>
            <a:r>
              <a:rPr lang="en-US" dirty="0"/>
              <a:t>Picking decisions to consider besides Brix</a:t>
            </a:r>
          </a:p>
        </p:txBody>
      </p:sp>
      <p:pic>
        <p:nvPicPr>
          <p:cNvPr id="9" name="Picture 8">
            <a:extLst>
              <a:ext uri="{FF2B5EF4-FFF2-40B4-BE49-F238E27FC236}">
                <a16:creationId xmlns:a16="http://schemas.microsoft.com/office/drawing/2014/main" id="{175648FB-E0DF-7A41-5342-98BDC8EFF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0038" y="3913488"/>
            <a:ext cx="1588323" cy="1610905"/>
          </a:xfrm>
          <a:prstGeom prst="rect">
            <a:avLst/>
          </a:prstGeom>
        </p:spPr>
      </p:pic>
    </p:spTree>
    <p:extLst>
      <p:ext uri="{BB962C8B-B14F-4D97-AF65-F5344CB8AC3E}">
        <p14:creationId xmlns:p14="http://schemas.microsoft.com/office/powerpoint/2010/main" val="293039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0F224-D448-3C6B-7192-2B109A8AC3FB}"/>
              </a:ext>
            </a:extLst>
          </p:cNvPr>
          <p:cNvSpPr>
            <a:spLocks noGrp="1"/>
          </p:cNvSpPr>
          <p:nvPr>
            <p:ph type="title"/>
          </p:nvPr>
        </p:nvSpPr>
        <p:spPr/>
        <p:txBody>
          <a:bodyPr/>
          <a:lstStyle/>
          <a:p>
            <a:r>
              <a:rPr lang="en-US" dirty="0"/>
              <a:t>Grape Sampling Guidelines</a:t>
            </a:r>
          </a:p>
        </p:txBody>
      </p:sp>
      <p:graphicFrame>
        <p:nvGraphicFramePr>
          <p:cNvPr id="1030" name="Content Placeholder 2">
            <a:extLst>
              <a:ext uri="{FF2B5EF4-FFF2-40B4-BE49-F238E27FC236}">
                <a16:creationId xmlns:a16="http://schemas.microsoft.com/office/drawing/2014/main" id="{C97960EA-EE9F-97AA-1604-9E127740F6F9}"/>
              </a:ext>
            </a:extLst>
          </p:cNvPr>
          <p:cNvGraphicFramePr>
            <a:graphicFrameLocks noGrp="1"/>
          </p:cNvGraphicFramePr>
          <p:nvPr>
            <p:ph idx="1"/>
            <p:extLst>
              <p:ext uri="{D42A27DB-BD31-4B8C-83A1-F6EECF244321}">
                <p14:modId xmlns:p14="http://schemas.microsoft.com/office/powerpoint/2010/main" val="4149585478"/>
              </p:ext>
            </p:extLst>
          </p:nvPr>
        </p:nvGraphicFramePr>
        <p:xfrm>
          <a:off x="1024129" y="2286000"/>
          <a:ext cx="5910072"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up 10">
            <a:extLst>
              <a:ext uri="{FF2B5EF4-FFF2-40B4-BE49-F238E27FC236}">
                <a16:creationId xmlns:a16="http://schemas.microsoft.com/office/drawing/2014/main" id="{23FC0604-495E-F6DB-45F8-E927494E1C40}"/>
              </a:ext>
            </a:extLst>
          </p:cNvPr>
          <p:cNvGrpSpPr/>
          <p:nvPr/>
        </p:nvGrpSpPr>
        <p:grpSpPr>
          <a:xfrm>
            <a:off x="6934201" y="1876430"/>
            <a:ext cx="3805237" cy="2596351"/>
            <a:chOff x="6934201" y="1876430"/>
            <a:chExt cx="3805237" cy="2596351"/>
          </a:xfrm>
        </p:grpSpPr>
        <p:pic>
          <p:nvPicPr>
            <p:cNvPr id="7" name="Picture 6">
              <a:extLst>
                <a:ext uri="{FF2B5EF4-FFF2-40B4-BE49-F238E27FC236}">
                  <a16:creationId xmlns:a16="http://schemas.microsoft.com/office/drawing/2014/main" id="{C86A2F75-A938-D8ED-99F1-EFCFEDC381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0424" t="25038" r="32703" b="62708"/>
            <a:stretch>
              <a:fillRect/>
            </a:stretch>
          </p:blipFill>
          <p:spPr bwMode="auto">
            <a:xfrm>
              <a:off x="6934201" y="2385219"/>
              <a:ext cx="3805237" cy="2087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EB96F39B-D99F-85FD-ED72-4EC51F2A6CE1}"/>
                </a:ext>
              </a:extLst>
            </p:cNvPr>
            <p:cNvSpPr txBox="1"/>
            <p:nvPr/>
          </p:nvSpPr>
          <p:spPr>
            <a:xfrm>
              <a:off x="7239000" y="1900166"/>
              <a:ext cx="383438" cy="523220"/>
            </a:xfrm>
            <a:prstGeom prst="rect">
              <a:avLst/>
            </a:prstGeom>
            <a:noFill/>
          </p:spPr>
          <p:txBody>
            <a:bodyPr wrap="none" rtlCol="0">
              <a:spAutoFit/>
            </a:bodyPr>
            <a:lstStyle/>
            <a:p>
              <a:r>
                <a:rPr lang="en-US" sz="2800" dirty="0"/>
                <a:t>1</a:t>
              </a:r>
            </a:p>
          </p:txBody>
        </p:sp>
        <p:sp>
          <p:nvSpPr>
            <p:cNvPr id="9" name="TextBox 8">
              <a:extLst>
                <a:ext uri="{FF2B5EF4-FFF2-40B4-BE49-F238E27FC236}">
                  <a16:creationId xmlns:a16="http://schemas.microsoft.com/office/drawing/2014/main" id="{EFCB139E-437A-FEB5-D95C-17A553CD1C3D}"/>
                </a:ext>
              </a:extLst>
            </p:cNvPr>
            <p:cNvSpPr txBox="1"/>
            <p:nvPr/>
          </p:nvSpPr>
          <p:spPr>
            <a:xfrm>
              <a:off x="8645100" y="1895443"/>
              <a:ext cx="383438" cy="523220"/>
            </a:xfrm>
            <a:prstGeom prst="rect">
              <a:avLst/>
            </a:prstGeom>
            <a:noFill/>
          </p:spPr>
          <p:txBody>
            <a:bodyPr wrap="none" rtlCol="0">
              <a:spAutoFit/>
            </a:bodyPr>
            <a:lstStyle/>
            <a:p>
              <a:r>
                <a:rPr lang="en-US" sz="2800" dirty="0"/>
                <a:t>2</a:t>
              </a:r>
            </a:p>
          </p:txBody>
        </p:sp>
        <p:sp>
          <p:nvSpPr>
            <p:cNvPr id="10" name="TextBox 9">
              <a:extLst>
                <a:ext uri="{FF2B5EF4-FFF2-40B4-BE49-F238E27FC236}">
                  <a16:creationId xmlns:a16="http://schemas.microsoft.com/office/drawing/2014/main" id="{5A7251ED-3E77-F345-3129-6606FF4D74E9}"/>
                </a:ext>
              </a:extLst>
            </p:cNvPr>
            <p:cNvSpPr txBox="1"/>
            <p:nvPr/>
          </p:nvSpPr>
          <p:spPr>
            <a:xfrm>
              <a:off x="9992678" y="1876430"/>
              <a:ext cx="383438" cy="523220"/>
            </a:xfrm>
            <a:prstGeom prst="rect">
              <a:avLst/>
            </a:prstGeom>
            <a:noFill/>
          </p:spPr>
          <p:txBody>
            <a:bodyPr wrap="none" rtlCol="0">
              <a:spAutoFit/>
            </a:bodyPr>
            <a:lstStyle/>
            <a:p>
              <a:r>
                <a:rPr lang="en-US" sz="2800" dirty="0"/>
                <a:t>3</a:t>
              </a:r>
            </a:p>
          </p:txBody>
        </p:sp>
      </p:grpSp>
      <p:pic>
        <p:nvPicPr>
          <p:cNvPr id="1026" name="Picture 2" descr="Taking Notes in Medical School | In2Med | Medical Education Portal">
            <a:extLst>
              <a:ext uri="{FF2B5EF4-FFF2-40B4-BE49-F238E27FC236}">
                <a16:creationId xmlns:a16="http://schemas.microsoft.com/office/drawing/2014/main" id="{6F9CA47A-6E55-A9ED-EEF8-5A6365F8C52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65257" y="469499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0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A042C9-5C61-F36F-D8BE-7B66B584068A}"/>
              </a:ext>
            </a:extLst>
          </p:cNvPr>
          <p:cNvSpPr>
            <a:spLocks noGrp="1"/>
          </p:cNvSpPr>
          <p:nvPr>
            <p:ph idx="1"/>
          </p:nvPr>
        </p:nvSpPr>
        <p:spPr>
          <a:xfrm>
            <a:off x="1024129" y="2286000"/>
            <a:ext cx="4386072" cy="4023360"/>
          </a:xfrm>
        </p:spPr>
        <p:txBody>
          <a:bodyPr>
            <a:normAutofit/>
          </a:bodyPr>
          <a:lstStyle/>
          <a:p>
            <a:pPr>
              <a:buClr>
                <a:srgbClr val="7030A0"/>
              </a:buClr>
              <a:buFont typeface="Wingdings" panose="05000000000000000000" pitchFamily="2" charset="2"/>
              <a:buChar char="Ø"/>
            </a:pPr>
            <a:r>
              <a:rPr lang="en-US" dirty="0"/>
              <a:t>  Best if done at juice stage</a:t>
            </a:r>
          </a:p>
          <a:p>
            <a:pPr lvl="1">
              <a:buClr>
                <a:srgbClr val="7030A0"/>
              </a:buClr>
              <a:buFont typeface="Wingdings" panose="05000000000000000000" pitchFamily="2" charset="2"/>
              <a:buChar char="Ø"/>
            </a:pPr>
            <a:r>
              <a:rPr lang="en-US" sz="2000" dirty="0">
                <a:solidFill>
                  <a:prstClr val="black">
                    <a:hueOff val="0"/>
                    <a:satOff val="0"/>
                    <a:lumOff val="0"/>
                    <a:alphaOff val="0"/>
                  </a:prstClr>
                </a:solidFill>
                <a:latin typeface="Tw Cen MT" panose="020B0602020104020603"/>
              </a:rPr>
              <a:t>You'll never notice a difference</a:t>
            </a:r>
          </a:p>
          <a:p>
            <a:pPr>
              <a:buClr>
                <a:srgbClr val="7030A0"/>
              </a:buClr>
              <a:buFont typeface="Wingdings" panose="05000000000000000000" pitchFamily="2" charset="2"/>
              <a:buChar char="Ø"/>
            </a:pPr>
            <a:r>
              <a:rPr lang="en-US" dirty="0"/>
              <a:t>Wait at least 24 hours after crush</a:t>
            </a:r>
          </a:p>
          <a:p>
            <a:pPr>
              <a:buClr>
                <a:srgbClr val="7030A0"/>
              </a:buClr>
              <a:buFont typeface="Wingdings" panose="05000000000000000000" pitchFamily="2" charset="2"/>
              <a:buChar char="Ø"/>
            </a:pPr>
            <a:r>
              <a:rPr lang="en-US" dirty="0"/>
              <a:t>Use Chlorine Free Water</a:t>
            </a:r>
          </a:p>
          <a:p>
            <a:pPr>
              <a:buClr>
                <a:srgbClr val="7030A0"/>
              </a:buClr>
              <a:buFont typeface="Wingdings" panose="05000000000000000000" pitchFamily="2" charset="2"/>
              <a:buChar char="Ø"/>
            </a:pPr>
            <a:r>
              <a:rPr lang="en-US" dirty="0"/>
              <a:t>You will dilute the acid so, you need to acidulate the water with tartaric</a:t>
            </a:r>
          </a:p>
          <a:p>
            <a:pPr>
              <a:buClr>
                <a:srgbClr val="7030A0"/>
              </a:buClr>
              <a:buFont typeface="Wingdings" panose="05000000000000000000" pitchFamily="2" charset="2"/>
              <a:buChar char="Ø"/>
            </a:pPr>
            <a:r>
              <a:rPr lang="en-US" dirty="0"/>
              <a:t>pH is NOT affected.</a:t>
            </a:r>
          </a:p>
          <a:p>
            <a:pPr lvl="1">
              <a:buClr>
                <a:srgbClr val="7030A0"/>
              </a:buClr>
              <a:buFont typeface="Wingdings" panose="05000000000000000000" pitchFamily="2" charset="2"/>
              <a:buChar char="Ø"/>
            </a:pPr>
            <a:endParaRPr lang="en-US" sz="2600" dirty="0">
              <a:solidFill>
                <a:prstClr val="black">
                  <a:hueOff val="0"/>
                  <a:satOff val="0"/>
                  <a:lumOff val="0"/>
                  <a:alphaOff val="0"/>
                </a:prstClr>
              </a:solidFill>
              <a:latin typeface="Tw Cen MT" panose="020B0602020104020603"/>
            </a:endParaRPr>
          </a:p>
        </p:txBody>
      </p:sp>
      <p:sp>
        <p:nvSpPr>
          <p:cNvPr id="2" name="Title 1">
            <a:extLst>
              <a:ext uri="{FF2B5EF4-FFF2-40B4-BE49-F238E27FC236}">
                <a16:creationId xmlns:a16="http://schemas.microsoft.com/office/drawing/2014/main" id="{95D61F8B-B370-0FCE-1D8F-10C740726EDB}"/>
              </a:ext>
            </a:extLst>
          </p:cNvPr>
          <p:cNvSpPr>
            <a:spLocks noGrp="1"/>
          </p:cNvSpPr>
          <p:nvPr>
            <p:ph type="title"/>
          </p:nvPr>
        </p:nvSpPr>
        <p:spPr/>
        <p:txBody>
          <a:bodyPr/>
          <a:lstStyle/>
          <a:p>
            <a:r>
              <a:rPr lang="en-US" dirty="0"/>
              <a:t>YOU CAN ALWAYS ADD WATER…</a:t>
            </a:r>
          </a:p>
        </p:txBody>
      </p:sp>
      <p:pic>
        <p:nvPicPr>
          <p:cNvPr id="6" name="Picture 5">
            <a:extLst>
              <a:ext uri="{FF2B5EF4-FFF2-40B4-BE49-F238E27FC236}">
                <a16:creationId xmlns:a16="http://schemas.microsoft.com/office/drawing/2014/main" id="{3B53F7A7-0B70-925B-3728-C627A5AF3008}"/>
              </a:ext>
            </a:extLst>
          </p:cNvPr>
          <p:cNvPicPr>
            <a:picLocks noChangeAspect="1"/>
          </p:cNvPicPr>
          <p:nvPr/>
        </p:nvPicPr>
        <p:blipFill>
          <a:blip r:embed="rId3"/>
          <a:stretch>
            <a:fillRect/>
          </a:stretch>
        </p:blipFill>
        <p:spPr>
          <a:xfrm>
            <a:off x="6934200" y="1540192"/>
            <a:ext cx="5067300" cy="2757488"/>
          </a:xfrm>
          <a:prstGeom prst="rect">
            <a:avLst/>
          </a:prstGeom>
        </p:spPr>
      </p:pic>
      <p:pic>
        <p:nvPicPr>
          <p:cNvPr id="9" name="Picture 8">
            <a:extLst>
              <a:ext uri="{FF2B5EF4-FFF2-40B4-BE49-F238E27FC236}">
                <a16:creationId xmlns:a16="http://schemas.microsoft.com/office/drawing/2014/main" id="{07D231D5-6CE5-0658-AA4D-2E97603AFD2C}"/>
              </a:ext>
            </a:extLst>
          </p:cNvPr>
          <p:cNvPicPr>
            <a:picLocks noChangeAspect="1"/>
          </p:cNvPicPr>
          <p:nvPr/>
        </p:nvPicPr>
        <p:blipFill>
          <a:blip r:embed="rId4"/>
          <a:stretch>
            <a:fillRect/>
          </a:stretch>
        </p:blipFill>
        <p:spPr>
          <a:xfrm>
            <a:off x="6130047" y="3962400"/>
            <a:ext cx="2362200" cy="2468967"/>
          </a:xfrm>
          <a:prstGeom prst="rect">
            <a:avLst/>
          </a:prstGeom>
        </p:spPr>
      </p:pic>
    </p:spTree>
    <p:extLst>
      <p:ext uri="{BB962C8B-B14F-4D97-AF65-F5344CB8AC3E}">
        <p14:creationId xmlns:p14="http://schemas.microsoft.com/office/powerpoint/2010/main" val="3853460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427FAC-CD3A-494C-985C-09E26C5EA507}">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40262f94-9f35-4ac3-9a90-690165a166b7"/>
    <ds:schemaRef ds:uri="a4f35948-e619-41b3-aa29-22878b09cfd2"/>
    <ds:schemaRef ds:uri="http://www.w3.org/XML/1998/namespace"/>
    <ds:schemaRef ds:uri="http://purl.org/dc/dcmitype/"/>
  </ds:schemaRefs>
</ds:datastoreItem>
</file>

<file path=customXml/itemProps2.xml><?xml version="1.0" encoding="utf-8"?>
<ds:datastoreItem xmlns:ds="http://schemas.openxmlformats.org/officeDocument/2006/customXml" ds:itemID="{E5ED73A5-C2D2-4D49-BB89-167E8E32C9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1D6E40-F509-498A-BF02-00C895783B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759</TotalTime>
  <Words>2311</Words>
  <Application>Microsoft Office PowerPoint</Application>
  <PresentationFormat>Widescreen</PresentationFormat>
  <Paragraphs>333</Paragraphs>
  <Slides>35</Slides>
  <Notes>18</Notes>
  <HiddenSlides>9</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7" baseType="lpstr">
      <vt:lpstr>Arial</vt:lpstr>
      <vt:lpstr>Calibri</vt:lpstr>
      <vt:lpstr>Courier New</vt:lpstr>
      <vt:lpstr>Google Sans</vt:lpstr>
      <vt:lpstr>Palatino Linotype</vt:lpstr>
      <vt:lpstr>Trebuchet MS</vt:lpstr>
      <vt:lpstr>Tw Cen MT</vt:lpstr>
      <vt:lpstr>Tw Cen MT Condensed</vt:lpstr>
      <vt:lpstr>Wingdings</vt:lpstr>
      <vt:lpstr>Wingdings 3</vt:lpstr>
      <vt:lpstr>Integral</vt:lpstr>
      <vt:lpstr>Clip</vt:lpstr>
      <vt:lpstr>WINEMAKING - </vt:lpstr>
      <vt:lpstr>discussion Outline</vt:lpstr>
      <vt:lpstr>Mike's Background</vt:lpstr>
      <vt:lpstr>Winemaking Process</vt:lpstr>
      <vt:lpstr>Picking decisions</vt:lpstr>
      <vt:lpstr>Picking decisions to consider</vt:lpstr>
      <vt:lpstr>Picking decisions to consider besides Brix</vt:lpstr>
      <vt:lpstr>Grape Sampling Guidelines</vt:lpstr>
      <vt:lpstr>YOU CAN ALWAYS ADD WATER…</vt:lpstr>
      <vt:lpstr>Vineyard Sampling Pattern</vt:lpstr>
      <vt:lpstr>GRAPE  MATURATION</vt:lpstr>
      <vt:lpstr>Winemaking Process</vt:lpstr>
      <vt:lpstr>Crush &amp; De-Stem or whole cluster?</vt:lpstr>
      <vt:lpstr>Importance of SO2</vt:lpstr>
      <vt:lpstr>PowerPoint Presentation</vt:lpstr>
      <vt:lpstr>Winemaking Process</vt:lpstr>
      <vt:lpstr>Yeast Selection</vt:lpstr>
      <vt:lpstr>How to Choose a  yeast strain?</vt:lpstr>
      <vt:lpstr>How to Choose a  yeast strain?</vt:lpstr>
      <vt:lpstr>How to Choose a  yeast strain?</vt:lpstr>
      <vt:lpstr>Yeast Nutrition</vt:lpstr>
      <vt:lpstr>Yeast nutritive needs</vt:lpstr>
      <vt:lpstr>Which form of Nitrogen should i use?</vt:lpstr>
      <vt:lpstr>HOW YEAST ABSORB NITROGEN </vt:lpstr>
      <vt:lpstr>Timing of Nutrient Additions</vt:lpstr>
      <vt:lpstr>Enzymes</vt:lpstr>
      <vt:lpstr>How enzymes work?</vt:lpstr>
      <vt:lpstr>Enzymatic Activity in WIne</vt:lpstr>
      <vt:lpstr>Tannins in Winemaking</vt:lpstr>
      <vt:lpstr>Uses of Tannins in Winemaking</vt:lpstr>
      <vt:lpstr>Fining…  IS A WHOLE OTHER DISCUSSION</vt:lpstr>
      <vt:lpstr>THANK YOU  MIKE FAULK ENARTIS USA  MICHAEL.FAULK@ENARTIS.COM 707-836-2450</vt:lpstr>
      <vt:lpstr>PowerPoint Presentation</vt:lpstr>
      <vt:lpstr>Winemaking Process</vt:lpstr>
      <vt:lpstr>Winemaking Process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WINEMAKING -</dc:title>
  <dc:creator>Faulk Michael</dc:creator>
  <cp:lastModifiedBy>Faulk Michael</cp:lastModifiedBy>
  <cp:revision>15</cp:revision>
  <dcterms:created xsi:type="dcterms:W3CDTF">2023-05-11T05:07:03Z</dcterms:created>
  <dcterms:modified xsi:type="dcterms:W3CDTF">2023-07-27T02:42:55Z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74063900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